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Lustria" panose="020B0604020202020204" charset="0"/>
      <p:regular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 roundtripDataSignature="AMtx7miqDeVz7Ny35hD2vaZnSjA6PxHV+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72" autoAdjust="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customschemas.google.com/relationships/presentationmetadata" Target="meta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Cadeem</a:t>
            </a: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Today we will be looking at car thefts and car accidents in the GTA thanks to data provided by the Toronto Police Service. We have prepared a dashboard that tries to show in a dynamic way, the </a:t>
            </a:r>
            <a:r>
              <a:rPr lang="en-US" dirty="0" err="1"/>
              <a:t>neighbourhoods</a:t>
            </a:r>
            <a:r>
              <a:rPr lang="en-US" dirty="0"/>
              <a:t> and specific areas  in Toronto where the most accidents and car thefts occur. This would be very interesting for anyone who drives in the GTA as thanks to our visualizations, anyone can see in which areas they should be more cautious when driving and leaving their car unattended. (Cadeem)</a:t>
            </a:r>
            <a:endParaRPr dirty="0"/>
          </a:p>
        </p:txBody>
      </p:sp>
      <p:sp>
        <p:nvSpPr>
          <p:cNvPr id="150" name="Google Shape;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think the target audience for this app are insurance companies, policy makers and car owners. (Cadeem)</a:t>
            </a:r>
            <a:endParaRPr dirty="0"/>
          </a:p>
        </p:txBody>
      </p:sp>
      <p:sp>
        <p:nvSpPr>
          <p:cNvPr id="159" name="Google Shape;1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e72ef00e50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e72ef00e5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Diego </a:t>
            </a:r>
            <a:endParaRPr/>
          </a:p>
          <a:p>
            <a:pPr marL="0" lvl="0" indent="0" algn="l" rtl="0">
              <a:spcBef>
                <a:spcPts val="0"/>
              </a:spcBef>
              <a:spcAft>
                <a:spcPts val="0"/>
              </a:spcAft>
              <a:buNone/>
            </a:pPr>
            <a:endParaRPr/>
          </a:p>
          <a:p>
            <a:pPr marL="0" lvl="0" indent="0" algn="l" rtl="0">
              <a:spcBef>
                <a:spcPts val="0"/>
              </a:spcBef>
              <a:spcAft>
                <a:spcPts val="0"/>
              </a:spcAft>
              <a:buNone/>
            </a:pPr>
            <a:r>
              <a:rPr lang="en-US"/>
              <a:t>We obtained our original databases from the Toronto Police Service website. We decided to work with the data of all car thefts and car accidents that happened in the GTA from 2018 to 2023, Our files were relatively heavy as you can see in the slide since they contained information for the last 15 years but we decided to work with a shorter dataset and that’s why we only decided to work with the timeframe mentioned before. One challenge that we face with these datasets was incomplete information. For example, we wanted to include in our visuals if the accidents happened because the driver had been drinking alcohol but this information was not complete for every single record. The same happened with other fields like for instance there was a field indicating if the driver was speeding but again it was incomplete for the majority of records. Therefore, we decided to not work with these fields which could have been interesting if the data had been complete.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72ef00e50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72ef00e5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Diego </a:t>
            </a:r>
            <a:endParaRPr/>
          </a:p>
          <a:p>
            <a:pPr marL="0" lvl="0" indent="0" algn="l" rtl="0">
              <a:spcBef>
                <a:spcPts val="0"/>
              </a:spcBef>
              <a:spcAft>
                <a:spcPts val="0"/>
              </a:spcAft>
              <a:buNone/>
            </a:pPr>
            <a:endParaRPr/>
          </a:p>
          <a:p>
            <a:pPr marL="0" lvl="0" indent="0" algn="l" rtl="0">
              <a:spcBef>
                <a:spcPts val="0"/>
              </a:spcBef>
              <a:spcAft>
                <a:spcPts val="0"/>
              </a:spcAft>
              <a:buNone/>
            </a:pPr>
            <a:r>
              <a:rPr lang="en-US"/>
              <a:t>For our data cleaning we used python and the libraries pathlib and pandas to read and remove all unnecessary information from the original excel files that we obtained from the Toronto Police Service Website. Additionally, we also used python to create the json files that we used for our data visualization and we used the library sqlalchemy to create a copy of our clean databases in sqlite format.</a:t>
            </a:r>
            <a:endParaRPr/>
          </a:p>
          <a:p>
            <a:pPr marL="0" lvl="0" indent="0" algn="l" rtl="0">
              <a:spcBef>
                <a:spcPts val="0"/>
              </a:spcBef>
              <a:spcAft>
                <a:spcPts val="0"/>
              </a:spcAft>
              <a:buNone/>
            </a:pPr>
            <a:endParaRPr/>
          </a:p>
          <a:p>
            <a:pPr marL="0" lvl="0" indent="0" algn="l" rtl="0">
              <a:spcBef>
                <a:spcPts val="0"/>
              </a:spcBef>
              <a:spcAft>
                <a:spcPts val="0"/>
              </a:spcAft>
              <a:buNone/>
            </a:pPr>
            <a:r>
              <a:rPr lang="en-US"/>
              <a:t>For our data storage as I mentioned before we used sqlite and json and lastly for out visualizations we used javascript supported by an html and we used libraries that we haven’t explored in class such as google visualization and chart.js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e72ef00e50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e72ef00e5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Andrea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e72ef00e5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e72ef00e5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Andrea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72ef00e50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e72ef00e50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Andrea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e72ef00e50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e72ef00e5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project can be taken further. Perhaps in the future we can look more into year to year or monthly trends. The data we used has over a decade worth of the data instead of 5 years we used. Give more time, we could have used all the data to do things like a linear regression to model expected car thefts and car accidents in future months. This would have aided in</a:t>
            </a:r>
            <a:r>
              <a:rPr lang="en-US" sz="1100" dirty="0">
                <a:latin typeface="Lustria"/>
                <a:ea typeface="Lustria"/>
                <a:cs typeface="Lustria"/>
                <a:sym typeface="Lustria"/>
              </a:rPr>
              <a:t> exploring is crime and accidents increasing and are they expected to keep increasing. Lastly, after seeing what the data has to say, </a:t>
            </a:r>
            <a:r>
              <a:rPr lang="en-US" sz="1100" dirty="0">
                <a:solidFill>
                  <a:schemeClr val="dk1"/>
                </a:solidFill>
                <a:latin typeface="Lustria"/>
                <a:ea typeface="Lustria"/>
                <a:cs typeface="Lustria"/>
                <a:sym typeface="Lustria"/>
              </a:rPr>
              <a:t>we could then explore the reasons behind why car thefts and accidents are more likely to occur in certain areas. </a:t>
            </a:r>
            <a:r>
              <a:rPr lang="en-US" sz="1100" dirty="0">
                <a:latin typeface="Lustria"/>
                <a:ea typeface="Lustria"/>
                <a:cs typeface="Lustria"/>
                <a:sym typeface="Lustria"/>
              </a:rPr>
              <a:t> </a:t>
            </a:r>
            <a:r>
              <a:rPr lang="en-US" dirty="0"/>
              <a:t> (Cadeem)</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370693" y="359833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4" name="Google Shape;14;p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14"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14"/>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4"/>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sp>
      <p:sp>
        <p:nvSpPr>
          <p:cNvPr id="75" name="Google Shape;75;p14"/>
          <p:cNvSpPr txBox="1">
            <a:spLocks noGrp="1"/>
          </p:cNvSpPr>
          <p:nvPr>
            <p:ph type="body" idx="1"/>
          </p:nvPr>
        </p:nvSpPr>
        <p:spPr>
          <a:xfrm>
            <a:off x="913795" y="5108728"/>
            <a:ext cx="10353762" cy="682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76" name="Google Shape;76;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5"/>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2" name="Google Shape;82;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6"/>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8" name="Google Shape;88;p16"/>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9" name="Google Shape;89;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6"/>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Lustria"/>
              <a:buNone/>
            </a:pPr>
            <a:r>
              <a:rPr lang="en-US" sz="8000" b="0" cap="none">
                <a:solidFill>
                  <a:schemeClr val="lt1"/>
                </a:solidFill>
                <a:latin typeface="Lustria"/>
                <a:ea typeface="Lustria"/>
                <a:cs typeface="Lustria"/>
                <a:sym typeface="Lustria"/>
              </a:rPr>
              <a:t>“</a:t>
            </a:r>
            <a:endParaRPr/>
          </a:p>
        </p:txBody>
      </p:sp>
      <p:sp>
        <p:nvSpPr>
          <p:cNvPr id="93" name="Google Shape;93;p16"/>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Lustria"/>
              <a:buNone/>
            </a:pPr>
            <a:r>
              <a:rPr lang="en-US" sz="8000" b="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7" name="Google Shape;97;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8"/>
          <p:cNvSpPr txBox="1">
            <a:spLocks noGrp="1"/>
          </p:cNvSpPr>
          <p:nvPr>
            <p:ph type="body" idx="1"/>
          </p:nvPr>
        </p:nvSpPr>
        <p:spPr>
          <a:xfrm>
            <a:off x="913795"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3" name="Google Shape;103;p18"/>
          <p:cNvSpPr txBox="1">
            <a:spLocks noGrp="1"/>
          </p:cNvSpPr>
          <p:nvPr>
            <p:ph type="body" idx="2"/>
          </p:nvPr>
        </p:nvSpPr>
        <p:spPr>
          <a:xfrm>
            <a:off x="91379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4" name="Google Shape;104;p18"/>
          <p:cNvSpPr txBox="1">
            <a:spLocks noGrp="1"/>
          </p:cNvSpPr>
          <p:nvPr>
            <p:ph type="body" idx="3"/>
          </p:nvPr>
        </p:nvSpPr>
        <p:spPr>
          <a:xfrm>
            <a:off x="4446711"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5" name="Google Shape;105;p18"/>
          <p:cNvSpPr txBox="1">
            <a:spLocks noGrp="1"/>
          </p:cNvSpPr>
          <p:nvPr>
            <p:ph type="body" idx="4"/>
          </p:nvPr>
        </p:nvSpPr>
        <p:spPr>
          <a:xfrm>
            <a:off x="444143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6" name="Google Shape;106;p18"/>
          <p:cNvSpPr txBox="1">
            <a:spLocks noGrp="1"/>
          </p:cNvSpPr>
          <p:nvPr>
            <p:ph type="body" idx="5"/>
          </p:nvPr>
        </p:nvSpPr>
        <p:spPr>
          <a:xfrm>
            <a:off x="7966572"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7" name="Google Shape;107;p18"/>
          <p:cNvSpPr txBox="1">
            <a:spLocks noGrp="1"/>
          </p:cNvSpPr>
          <p:nvPr>
            <p:ph type="body" idx="6"/>
          </p:nvPr>
        </p:nvSpPr>
        <p:spPr>
          <a:xfrm>
            <a:off x="7966572"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8" name="Google Shape;108;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19"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19"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19"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19"/>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9"/>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7" name="Google Shape;117;p19"/>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sp>
      <p:sp>
        <p:nvSpPr>
          <p:cNvPr id="118" name="Google Shape;118;p19"/>
          <p:cNvSpPr txBox="1">
            <a:spLocks noGrp="1"/>
          </p:cNvSpPr>
          <p:nvPr>
            <p:ph type="body" idx="3"/>
          </p:nvPr>
        </p:nvSpPr>
        <p:spPr>
          <a:xfrm>
            <a:off x="913795" y="4480368"/>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9" name="Google Shape;119;p19"/>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0" name="Google Shape;120;p19"/>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sp>
      <p:sp>
        <p:nvSpPr>
          <p:cNvPr id="121" name="Google Shape;121;p19"/>
          <p:cNvSpPr txBox="1">
            <a:spLocks noGrp="1"/>
          </p:cNvSpPr>
          <p:nvPr>
            <p:ph type="body" idx="6"/>
          </p:nvPr>
        </p:nvSpPr>
        <p:spPr>
          <a:xfrm>
            <a:off x="4441435" y="4480367"/>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2" name="Google Shape;122;p19"/>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3" name="Google Shape;123;p19"/>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sp>
      <p:sp>
        <p:nvSpPr>
          <p:cNvPr id="124" name="Google Shape;124;p19"/>
          <p:cNvSpPr txBox="1">
            <a:spLocks noGrp="1"/>
          </p:cNvSpPr>
          <p:nvPr>
            <p:ph type="body" idx="9"/>
          </p:nvPr>
        </p:nvSpPr>
        <p:spPr>
          <a:xfrm>
            <a:off x="7966572" y="4480365"/>
            <a:ext cx="3300984" cy="131083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5" name="Google Shape;125;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0"/>
          <p:cNvSpPr txBox="1">
            <a:spLocks noGrp="1"/>
          </p:cNvSpPr>
          <p:nvPr>
            <p:ph type="body" idx="1"/>
          </p:nvPr>
        </p:nvSpPr>
        <p:spPr>
          <a:xfrm rot="5400000">
            <a:off x="4061301" y="-1415056"/>
            <a:ext cx="4058751" cy="1035376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1" name="Google Shape;131;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1"/>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7" name="Google Shape;137;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0" name="Google Shape;20;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4000"/>
              <a:buFont typeface="Lustria"/>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1295401" y="3589879"/>
            <a:ext cx="9590550" cy="150705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26" name="Google Shape;26;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913795" y="1732449"/>
            <a:ext cx="5060497" cy="40587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2" name="Google Shape;32;p8"/>
          <p:cNvSpPr txBox="1">
            <a:spLocks noGrp="1"/>
          </p:cNvSpPr>
          <p:nvPr>
            <p:ph type="body" idx="2"/>
          </p:nvPr>
        </p:nvSpPr>
        <p:spPr>
          <a:xfrm>
            <a:off x="6202892" y="1732449"/>
            <a:ext cx="5064665"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3" name="Google Shape;33;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pic>
        <p:nvPicPr>
          <p:cNvPr id="37" name="Google Shape;37;p9" descr="Slate-V2-HD-compPhotoInset.png"/>
          <p:cNvPicPr preferRelativeResize="0"/>
          <p:nvPr/>
        </p:nvPicPr>
        <p:blipFill rotWithShape="1">
          <a:blip r:embed="rId2">
            <a:alphaModFix/>
          </a:blip>
          <a:srcRect/>
          <a:stretch/>
        </p:blipFill>
        <p:spPr>
          <a:xfrm>
            <a:off x="913795" y="1734506"/>
            <a:ext cx="5089072" cy="4148769"/>
          </a:xfrm>
          <a:prstGeom prst="rect">
            <a:avLst/>
          </a:prstGeom>
          <a:noFill/>
          <a:ln>
            <a:noFill/>
          </a:ln>
        </p:spPr>
      </p:pic>
      <p:pic>
        <p:nvPicPr>
          <p:cNvPr id="38" name="Google Shape;38;p9" descr="Slate-V2-HD-compPhotoInset.png"/>
          <p:cNvPicPr preferRelativeResize="0"/>
          <p:nvPr/>
        </p:nvPicPr>
        <p:blipFill rotWithShape="1">
          <a:blip r:embed="rId2">
            <a:alphaModFix/>
          </a:blip>
          <a:srcRect/>
          <a:stretch/>
        </p:blipFill>
        <p:spPr>
          <a:xfrm>
            <a:off x="6178485" y="1734506"/>
            <a:ext cx="5089072" cy="4148769"/>
          </a:xfrm>
          <a:prstGeom prst="rect">
            <a:avLst/>
          </a:prstGeom>
          <a:noFill/>
          <a:ln>
            <a:noFill/>
          </a:ln>
        </p:spPr>
      </p:pic>
      <p:sp>
        <p:nvSpPr>
          <p:cNvPr id="39" name="Google Shape;39;p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9"/>
          <p:cNvSpPr txBox="1">
            <a:spLocks noGrp="1"/>
          </p:cNvSpPr>
          <p:nvPr>
            <p:ph type="body" idx="1"/>
          </p:nvPr>
        </p:nvSpPr>
        <p:spPr>
          <a:xfrm>
            <a:off x="1005872" y="1835254"/>
            <a:ext cx="4876344" cy="54488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1" name="Google Shape;41;p9"/>
          <p:cNvSpPr txBox="1">
            <a:spLocks noGrp="1"/>
          </p:cNvSpPr>
          <p:nvPr>
            <p:ph type="body" idx="2"/>
          </p:nvPr>
        </p:nvSpPr>
        <p:spPr>
          <a:xfrm>
            <a:off x="1005872" y="2380137"/>
            <a:ext cx="4876344"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2" name="Google Shape;42;p9"/>
          <p:cNvSpPr txBox="1">
            <a:spLocks noGrp="1"/>
          </p:cNvSpPr>
          <p:nvPr>
            <p:ph type="body" idx="3"/>
          </p:nvPr>
        </p:nvSpPr>
        <p:spPr>
          <a:xfrm>
            <a:off x="6294967" y="1835254"/>
            <a:ext cx="4895330" cy="5448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3" name="Google Shape;43;p9"/>
          <p:cNvSpPr txBox="1">
            <a:spLocks noGrp="1"/>
          </p:cNvSpPr>
          <p:nvPr>
            <p:ph type="body" idx="4"/>
          </p:nvPr>
        </p:nvSpPr>
        <p:spPr>
          <a:xfrm>
            <a:off x="6294967" y="2380137"/>
            <a:ext cx="4895330"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4" name="Google Shape;44;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400"/>
              <a:buFont typeface="Lustria"/>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2"/>
          <p:cNvSpPr txBox="1">
            <a:spLocks noGrp="1"/>
          </p:cNvSpPr>
          <p:nvPr>
            <p:ph type="body" idx="1"/>
          </p:nvPr>
        </p:nvSpPr>
        <p:spPr>
          <a:xfrm>
            <a:off x="4855633" y="609600"/>
            <a:ext cx="6411924" cy="51816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9" name="Google Shape;59;p12"/>
          <p:cNvSpPr txBox="1">
            <a:spLocks noGrp="1"/>
          </p:cNvSpPr>
          <p:nvPr>
            <p:ph type="body" idx="2"/>
          </p:nvPr>
        </p:nvSpPr>
        <p:spPr>
          <a:xfrm>
            <a:off x="913795" y="2431518"/>
            <a:ext cx="3706889" cy="335968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0" name="Google Shape;60;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13"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65" name="Google Shape;65;p13"/>
          <p:cNvSpPr txBox="1">
            <a:spLocks noGrp="1"/>
          </p:cNvSpPr>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spcBef>
                <a:spcPts val="0"/>
              </a:spcBef>
              <a:spcAft>
                <a:spcPts val="0"/>
              </a:spcAft>
              <a:buClr>
                <a:schemeClr val="lt2"/>
              </a:buClr>
              <a:buSzPts val="3200"/>
              <a:buFont typeface="Lustria"/>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3"/>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sp>
      <p:sp>
        <p:nvSpPr>
          <p:cNvPr id="67" name="Google Shape;67;p13"/>
          <p:cNvSpPr txBox="1">
            <a:spLocks noGrp="1"/>
          </p:cNvSpPr>
          <p:nvPr>
            <p:ph type="body" idx="1"/>
          </p:nvPr>
        </p:nvSpPr>
        <p:spPr>
          <a:xfrm>
            <a:off x="913795" y="2439261"/>
            <a:ext cx="5934949" cy="337613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8" name="Google Shape;68;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spcBef>
                <a:spcPts val="0"/>
              </a:spcBef>
              <a:spcAft>
                <a:spcPts val="0"/>
              </a:spcAft>
              <a:buClr>
                <a:schemeClr val="lt2"/>
              </a:buClr>
              <a:buSzPts val="4000"/>
              <a:buFont typeface="Lustria"/>
              <a:buNone/>
              <a:defRPr sz="4000" b="0" i="0" u="none" strike="noStrike" cap="none">
                <a:solidFill>
                  <a:schemeClr val="lt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4"/>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17500" algn="l" rtl="0">
              <a:spcBef>
                <a:spcPts val="400"/>
              </a:spcBef>
              <a:spcAft>
                <a:spcPts val="0"/>
              </a:spcAft>
              <a:buClr>
                <a:schemeClr val="lt2"/>
              </a:buClr>
              <a:buSzPts val="140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Lustria"/>
                <a:ea typeface="Lustria"/>
                <a:cs typeface="Lustria"/>
                <a:sym typeface="Lustria"/>
              </a:defRPr>
            </a:lvl3pPr>
            <a:lvl4pPr marL="1828800" marR="0" lvl="3" indent="-290830"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4pPr>
            <a:lvl5pPr marL="2286000" marR="0" lvl="4"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9pPr>
          </a:lstStyle>
          <a:p>
            <a:endParaRPr/>
          </a:p>
        </p:txBody>
      </p:sp>
      <p:sp>
        <p:nvSpPr>
          <p:cNvPr id="8" name="Google Shape;8;p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9" name="Google Shape;9;p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0" name="Google Shape;10;p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2F2F2"/>
                </a:solidFill>
                <a:latin typeface="Lustria"/>
                <a:ea typeface="Lustria"/>
                <a:cs typeface="Lustria"/>
                <a:sym typeface="Lustria"/>
              </a:defRPr>
            </a:lvl1pPr>
            <a:lvl2pPr marL="0" marR="0" lvl="1" indent="0" algn="r" rtl="0">
              <a:spcBef>
                <a:spcPts val="0"/>
              </a:spcBef>
              <a:buNone/>
              <a:defRPr sz="1000" b="0" i="0" u="none" strike="noStrike" cap="none">
                <a:solidFill>
                  <a:srgbClr val="F2F2F2"/>
                </a:solidFill>
                <a:latin typeface="Lustria"/>
                <a:ea typeface="Lustria"/>
                <a:cs typeface="Lustria"/>
                <a:sym typeface="Lustria"/>
              </a:defRPr>
            </a:lvl2pPr>
            <a:lvl3pPr marL="0" marR="0" lvl="2" indent="0" algn="r" rtl="0">
              <a:spcBef>
                <a:spcPts val="0"/>
              </a:spcBef>
              <a:buNone/>
              <a:defRPr sz="1000" b="0" i="0" u="none" strike="noStrike" cap="none">
                <a:solidFill>
                  <a:srgbClr val="F2F2F2"/>
                </a:solidFill>
                <a:latin typeface="Lustria"/>
                <a:ea typeface="Lustria"/>
                <a:cs typeface="Lustria"/>
                <a:sym typeface="Lustria"/>
              </a:defRPr>
            </a:lvl3pPr>
            <a:lvl4pPr marL="0" marR="0" lvl="3" indent="0" algn="r" rtl="0">
              <a:spcBef>
                <a:spcPts val="0"/>
              </a:spcBef>
              <a:buNone/>
              <a:defRPr sz="1000" b="0" i="0" u="none" strike="noStrike" cap="none">
                <a:solidFill>
                  <a:srgbClr val="F2F2F2"/>
                </a:solidFill>
                <a:latin typeface="Lustria"/>
                <a:ea typeface="Lustria"/>
                <a:cs typeface="Lustria"/>
                <a:sym typeface="Lustria"/>
              </a:defRPr>
            </a:lvl4pPr>
            <a:lvl5pPr marL="0" marR="0" lvl="4" indent="0" algn="r" rtl="0">
              <a:spcBef>
                <a:spcPts val="0"/>
              </a:spcBef>
              <a:buNone/>
              <a:defRPr sz="1000" b="0" i="0" u="none" strike="noStrike" cap="none">
                <a:solidFill>
                  <a:srgbClr val="F2F2F2"/>
                </a:solidFill>
                <a:latin typeface="Lustria"/>
                <a:ea typeface="Lustria"/>
                <a:cs typeface="Lustria"/>
                <a:sym typeface="Lustria"/>
              </a:defRPr>
            </a:lvl5pPr>
            <a:lvl6pPr marL="0" marR="0" lvl="5" indent="0" algn="r" rtl="0">
              <a:spcBef>
                <a:spcPts val="0"/>
              </a:spcBef>
              <a:buNone/>
              <a:defRPr sz="1000" b="0" i="0" u="none" strike="noStrike" cap="none">
                <a:solidFill>
                  <a:srgbClr val="F2F2F2"/>
                </a:solidFill>
                <a:latin typeface="Lustria"/>
                <a:ea typeface="Lustria"/>
                <a:cs typeface="Lustria"/>
                <a:sym typeface="Lustria"/>
              </a:defRPr>
            </a:lvl6pPr>
            <a:lvl7pPr marL="0" marR="0" lvl="6" indent="0" algn="r" rtl="0">
              <a:spcBef>
                <a:spcPts val="0"/>
              </a:spcBef>
              <a:buNone/>
              <a:defRPr sz="1000" b="0" i="0" u="none" strike="noStrike" cap="none">
                <a:solidFill>
                  <a:srgbClr val="F2F2F2"/>
                </a:solidFill>
                <a:latin typeface="Lustria"/>
                <a:ea typeface="Lustria"/>
                <a:cs typeface="Lustria"/>
                <a:sym typeface="Lustria"/>
              </a:defRPr>
            </a:lvl7pPr>
            <a:lvl8pPr marL="0" marR="0" lvl="7" indent="0" algn="r" rtl="0">
              <a:spcBef>
                <a:spcPts val="0"/>
              </a:spcBef>
              <a:buNone/>
              <a:defRPr sz="1000" b="0" i="0" u="none" strike="noStrike" cap="none">
                <a:solidFill>
                  <a:srgbClr val="F2F2F2"/>
                </a:solidFill>
                <a:latin typeface="Lustria"/>
                <a:ea typeface="Lustria"/>
                <a:cs typeface="Lustria"/>
                <a:sym typeface="Lustria"/>
              </a:defRPr>
            </a:lvl8pPr>
            <a:lvl9pPr marL="0" marR="0" lvl="8" indent="0" algn="r" rtl="0">
              <a:spcBef>
                <a:spcPts val="0"/>
              </a:spcBef>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6006" y="973415"/>
            <a:ext cx="9440100" cy="1828800"/>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5400"/>
              <a:buFont typeface="Lustria"/>
              <a:buNone/>
            </a:pPr>
            <a:r>
              <a:rPr lang="en-US"/>
              <a:t>PROJECT 3 –GROUP 10</a:t>
            </a:r>
            <a:endParaRPr/>
          </a:p>
        </p:txBody>
      </p:sp>
      <p:sp>
        <p:nvSpPr>
          <p:cNvPr id="145" name="Google Shape;145;p1"/>
          <p:cNvSpPr txBox="1">
            <a:spLocks noGrp="1"/>
          </p:cNvSpPr>
          <p:nvPr>
            <p:ph type="subTitle" idx="1"/>
          </p:nvPr>
        </p:nvSpPr>
        <p:spPr>
          <a:xfrm>
            <a:off x="1375981" y="4712914"/>
            <a:ext cx="9440100" cy="10500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92500" lnSpcReduction="20000"/>
          </a:bodyPr>
          <a:lstStyle/>
          <a:p>
            <a:pPr marL="0" lvl="0" indent="0" algn="ctr" rtl="0">
              <a:spcBef>
                <a:spcPts val="0"/>
              </a:spcBef>
              <a:spcAft>
                <a:spcPts val="0"/>
              </a:spcAft>
              <a:buSzPct val="70000"/>
              <a:buNone/>
            </a:pPr>
            <a:r>
              <a:rPr lang="en-US" dirty="0"/>
              <a:t>Andrea Wu</a:t>
            </a:r>
            <a:endParaRPr dirty="0"/>
          </a:p>
          <a:p>
            <a:pPr marL="0" lvl="0" indent="0" algn="ctr" rtl="0">
              <a:spcBef>
                <a:spcPts val="940"/>
              </a:spcBef>
              <a:spcAft>
                <a:spcPts val="0"/>
              </a:spcAft>
              <a:buSzPct val="70000"/>
              <a:buNone/>
            </a:pPr>
            <a:r>
              <a:rPr lang="en-US" dirty="0"/>
              <a:t>Cadeem Musgrove</a:t>
            </a:r>
            <a:endParaRPr dirty="0"/>
          </a:p>
          <a:p>
            <a:pPr marL="0" lvl="0" indent="0" algn="ctr" rtl="0">
              <a:spcBef>
                <a:spcPts val="940"/>
              </a:spcBef>
              <a:spcAft>
                <a:spcPts val="0"/>
              </a:spcAft>
              <a:buSzPct val="70000"/>
              <a:buNone/>
            </a:pPr>
            <a:r>
              <a:rPr lang="en-US" dirty="0"/>
              <a:t>Diego Martorell</a:t>
            </a:r>
            <a:endParaRPr dirty="0"/>
          </a:p>
        </p:txBody>
      </p:sp>
      <p:pic>
        <p:nvPicPr>
          <p:cNvPr id="146" name="Google Shape;146;p1"/>
          <p:cNvPicPr preferRelativeResize="0"/>
          <p:nvPr/>
        </p:nvPicPr>
        <p:blipFill>
          <a:blip r:embed="rId3">
            <a:alphaModFix/>
          </a:blip>
          <a:stretch>
            <a:fillRect/>
          </a:stretch>
        </p:blipFill>
        <p:spPr>
          <a:xfrm>
            <a:off x="8780050" y="4469650"/>
            <a:ext cx="2871077" cy="1694574"/>
          </a:xfrm>
          <a:prstGeom prst="rect">
            <a:avLst/>
          </a:prstGeom>
          <a:noFill/>
          <a:ln>
            <a:noFill/>
          </a:ln>
        </p:spPr>
      </p:pic>
      <p:pic>
        <p:nvPicPr>
          <p:cNvPr id="147" name="Google Shape;147;p1"/>
          <p:cNvPicPr preferRelativeResize="0"/>
          <p:nvPr/>
        </p:nvPicPr>
        <p:blipFill>
          <a:blip r:embed="rId4">
            <a:alphaModFix/>
          </a:blip>
          <a:stretch>
            <a:fillRect/>
          </a:stretch>
        </p:blipFill>
        <p:spPr>
          <a:xfrm>
            <a:off x="725300" y="4469650"/>
            <a:ext cx="2871075" cy="1694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1195BF-630A-8136-FE2B-81160DE92FE9}"/>
              </a:ext>
            </a:extLst>
          </p:cNvPr>
          <p:cNvSpPr>
            <a:spLocks noGrp="1"/>
          </p:cNvSpPr>
          <p:nvPr>
            <p:ph type="ctrTitle"/>
          </p:nvPr>
        </p:nvSpPr>
        <p:spPr/>
        <p:txBody>
          <a:bodyPr/>
          <a:lstStyle/>
          <a:p>
            <a:r>
              <a:rPr lang="en-CA" dirty="0"/>
              <a:t>Thank you!</a:t>
            </a:r>
          </a:p>
        </p:txBody>
      </p:sp>
      <p:sp>
        <p:nvSpPr>
          <p:cNvPr id="5" name="Subtitle 4">
            <a:extLst>
              <a:ext uri="{FF2B5EF4-FFF2-40B4-BE49-F238E27FC236}">
                <a16:creationId xmlns:a16="http://schemas.microsoft.com/office/drawing/2014/main" id="{688935A1-DD65-3FC5-8E93-BD6F8D1B3396}"/>
              </a:ext>
            </a:extLst>
          </p:cNvPr>
          <p:cNvSpPr>
            <a:spLocks noGrp="1"/>
          </p:cNvSpPr>
          <p:nvPr>
            <p:ph type="subTitle" idx="1"/>
          </p:nvPr>
        </p:nvSpPr>
        <p:spPr/>
        <p:txBody>
          <a:bodyPr/>
          <a:lstStyle/>
          <a:p>
            <a:r>
              <a:rPr lang="en-CA" dirty="0"/>
              <a:t>Any questions?</a:t>
            </a:r>
          </a:p>
        </p:txBody>
      </p:sp>
    </p:spTree>
    <p:extLst>
      <p:ext uri="{BB962C8B-B14F-4D97-AF65-F5344CB8AC3E}">
        <p14:creationId xmlns:p14="http://schemas.microsoft.com/office/powerpoint/2010/main" val="243505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Problem statement</a:t>
            </a:r>
            <a:endParaRPr/>
          </a:p>
        </p:txBody>
      </p:sp>
      <p:sp>
        <p:nvSpPr>
          <p:cNvPr id="153" name="Google Shape;153;p2"/>
          <p:cNvSpPr txBox="1"/>
          <p:nvPr/>
        </p:nvSpPr>
        <p:spPr>
          <a:xfrm>
            <a:off x="589280" y="2326640"/>
            <a:ext cx="10911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Lustria"/>
                <a:ea typeface="Lustria"/>
                <a:cs typeface="Lustria"/>
                <a:sym typeface="Lustria"/>
              </a:rPr>
              <a:t>Have you ever wondered where the most traffic accidents and car thefts occur in Toronto?</a:t>
            </a:r>
            <a:endParaRPr/>
          </a:p>
        </p:txBody>
      </p:sp>
      <p:pic>
        <p:nvPicPr>
          <p:cNvPr id="154" name="Google Shape;154;p2" descr="Why Ontario thinks auto theft needs a federal approach"/>
          <p:cNvPicPr preferRelativeResize="0"/>
          <p:nvPr/>
        </p:nvPicPr>
        <p:blipFill rotWithShape="1">
          <a:blip r:embed="rId3">
            <a:alphaModFix/>
          </a:blip>
          <a:srcRect/>
          <a:stretch/>
        </p:blipFill>
        <p:spPr>
          <a:xfrm>
            <a:off x="1388660" y="3561950"/>
            <a:ext cx="3058160" cy="2293620"/>
          </a:xfrm>
          <a:prstGeom prst="rect">
            <a:avLst/>
          </a:prstGeom>
          <a:noFill/>
          <a:ln>
            <a:noFill/>
          </a:ln>
        </p:spPr>
      </p:pic>
      <p:pic>
        <p:nvPicPr>
          <p:cNvPr id="155" name="Google Shape;155;p2"/>
          <p:cNvPicPr preferRelativeResize="0"/>
          <p:nvPr/>
        </p:nvPicPr>
        <p:blipFill>
          <a:blip r:embed="rId4">
            <a:alphaModFix/>
          </a:blip>
          <a:stretch>
            <a:fillRect/>
          </a:stretch>
        </p:blipFill>
        <p:spPr>
          <a:xfrm>
            <a:off x="7386950" y="3561950"/>
            <a:ext cx="3285375" cy="2293625"/>
          </a:xfrm>
          <a:prstGeom prst="rect">
            <a:avLst/>
          </a:prstGeom>
          <a:noFill/>
          <a:ln>
            <a:noFill/>
          </a:ln>
        </p:spPr>
      </p:pic>
      <p:pic>
        <p:nvPicPr>
          <p:cNvPr id="156" name="Google Shape;156;p2"/>
          <p:cNvPicPr preferRelativeResize="0"/>
          <p:nvPr/>
        </p:nvPicPr>
        <p:blipFill>
          <a:blip r:embed="rId5">
            <a:alphaModFix/>
          </a:blip>
          <a:stretch>
            <a:fillRect/>
          </a:stretch>
        </p:blipFill>
        <p:spPr>
          <a:xfrm>
            <a:off x="5741420" y="2899722"/>
            <a:ext cx="26541" cy="38572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Target Audience</a:t>
            </a:r>
            <a:endParaRPr/>
          </a:p>
        </p:txBody>
      </p:sp>
      <p:sp>
        <p:nvSpPr>
          <p:cNvPr id="162" name="Google Shape;162;p3"/>
          <p:cNvSpPr txBox="1">
            <a:spLocks noGrp="1"/>
          </p:cNvSpPr>
          <p:nvPr>
            <p:ph type="body" idx="1"/>
          </p:nvPr>
        </p:nvSpPr>
        <p:spPr>
          <a:xfrm>
            <a:off x="285588" y="4821063"/>
            <a:ext cx="3450300" cy="11484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ctr" rtl="0">
              <a:spcBef>
                <a:spcPts val="0"/>
              </a:spcBef>
              <a:spcAft>
                <a:spcPts val="0"/>
              </a:spcAft>
              <a:buSzPts val="1400"/>
              <a:buNone/>
            </a:pPr>
            <a:r>
              <a:rPr lang="en-US"/>
              <a:t>Insurance companies</a:t>
            </a:r>
            <a:endParaRPr/>
          </a:p>
        </p:txBody>
      </p:sp>
      <p:pic>
        <p:nvPicPr>
          <p:cNvPr id="163" name="Google Shape;163;p3"/>
          <p:cNvPicPr preferRelativeResize="0"/>
          <p:nvPr/>
        </p:nvPicPr>
        <p:blipFill>
          <a:blip r:embed="rId3">
            <a:alphaModFix/>
          </a:blip>
          <a:stretch>
            <a:fillRect/>
          </a:stretch>
        </p:blipFill>
        <p:spPr>
          <a:xfrm>
            <a:off x="224788" y="2010275"/>
            <a:ext cx="3571875" cy="2476500"/>
          </a:xfrm>
          <a:prstGeom prst="rect">
            <a:avLst/>
          </a:prstGeom>
          <a:noFill/>
          <a:ln>
            <a:noFill/>
          </a:ln>
        </p:spPr>
      </p:pic>
      <p:pic>
        <p:nvPicPr>
          <p:cNvPr id="164" name="Google Shape;164;p3"/>
          <p:cNvPicPr preferRelativeResize="0"/>
          <p:nvPr/>
        </p:nvPicPr>
        <p:blipFill>
          <a:blip r:embed="rId4">
            <a:alphaModFix/>
          </a:blip>
          <a:stretch>
            <a:fillRect/>
          </a:stretch>
        </p:blipFill>
        <p:spPr>
          <a:xfrm>
            <a:off x="4188816" y="2010275"/>
            <a:ext cx="3694106" cy="2476500"/>
          </a:xfrm>
          <a:prstGeom prst="rect">
            <a:avLst/>
          </a:prstGeom>
          <a:noFill/>
          <a:ln>
            <a:noFill/>
          </a:ln>
        </p:spPr>
      </p:pic>
      <p:pic>
        <p:nvPicPr>
          <p:cNvPr id="165" name="Google Shape;165;p3"/>
          <p:cNvPicPr preferRelativeResize="0"/>
          <p:nvPr/>
        </p:nvPicPr>
        <p:blipFill>
          <a:blip r:embed="rId5">
            <a:alphaModFix/>
          </a:blip>
          <a:stretch>
            <a:fillRect/>
          </a:stretch>
        </p:blipFill>
        <p:spPr>
          <a:xfrm>
            <a:off x="8275075" y="2010275"/>
            <a:ext cx="3694099" cy="2460664"/>
          </a:xfrm>
          <a:prstGeom prst="rect">
            <a:avLst/>
          </a:prstGeom>
          <a:noFill/>
          <a:ln>
            <a:noFill/>
          </a:ln>
        </p:spPr>
      </p:pic>
      <p:sp>
        <p:nvSpPr>
          <p:cNvPr id="166" name="Google Shape;166;p3"/>
          <p:cNvSpPr txBox="1">
            <a:spLocks noGrp="1"/>
          </p:cNvSpPr>
          <p:nvPr>
            <p:ph type="body" idx="1"/>
          </p:nvPr>
        </p:nvSpPr>
        <p:spPr>
          <a:xfrm>
            <a:off x="4370850" y="4821063"/>
            <a:ext cx="3450300" cy="11484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rmAutofit/>
          </a:bodyPr>
          <a:lstStyle/>
          <a:p>
            <a:pPr marL="0" lvl="0" indent="0" algn="ctr" rtl="0">
              <a:spcBef>
                <a:spcPts val="0"/>
              </a:spcBef>
              <a:spcAft>
                <a:spcPts val="0"/>
              </a:spcAft>
              <a:buSzPts val="1400"/>
              <a:buNone/>
            </a:pPr>
            <a:r>
              <a:rPr lang="en-US"/>
              <a:t>Car Owners</a:t>
            </a:r>
            <a:endParaRPr/>
          </a:p>
          <a:p>
            <a:pPr marL="342900" lvl="0" indent="-217100" algn="ctr" rtl="0">
              <a:spcBef>
                <a:spcPts val="0"/>
              </a:spcBef>
              <a:spcAft>
                <a:spcPts val="0"/>
              </a:spcAft>
              <a:buSzPts val="1400"/>
              <a:buNone/>
            </a:pPr>
            <a:endParaRPr/>
          </a:p>
        </p:txBody>
      </p:sp>
      <p:sp>
        <p:nvSpPr>
          <p:cNvPr id="167" name="Google Shape;167;p3"/>
          <p:cNvSpPr txBox="1">
            <a:spLocks noGrp="1"/>
          </p:cNvSpPr>
          <p:nvPr>
            <p:ph type="body" idx="1"/>
          </p:nvPr>
        </p:nvSpPr>
        <p:spPr>
          <a:xfrm>
            <a:off x="8396975" y="4821063"/>
            <a:ext cx="3450300" cy="11484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rmAutofit/>
          </a:bodyPr>
          <a:lstStyle/>
          <a:p>
            <a:pPr marL="0" lvl="0" indent="0" algn="ctr" rtl="0">
              <a:spcBef>
                <a:spcPts val="0"/>
              </a:spcBef>
              <a:spcAft>
                <a:spcPts val="0"/>
              </a:spcAft>
              <a:buSzPts val="1400"/>
              <a:buNone/>
            </a:pPr>
            <a:r>
              <a:rPr lang="en-US"/>
              <a:t>Policy Makers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e72ef00e50_0_2"/>
          <p:cNvSpPr txBox="1">
            <a:spLocks noGrp="1"/>
          </p:cNvSpPr>
          <p:nvPr>
            <p:ph type="title"/>
          </p:nvPr>
        </p:nvSpPr>
        <p:spPr>
          <a:xfrm>
            <a:off x="919045" y="245675"/>
            <a:ext cx="10353900" cy="970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Data collection</a:t>
            </a:r>
            <a:endParaRPr/>
          </a:p>
        </p:txBody>
      </p:sp>
      <p:sp>
        <p:nvSpPr>
          <p:cNvPr id="173" name="Google Shape;173;g2e72ef00e50_0_2"/>
          <p:cNvSpPr/>
          <p:nvPr/>
        </p:nvSpPr>
        <p:spPr>
          <a:xfrm>
            <a:off x="1047525" y="1759388"/>
            <a:ext cx="2695500" cy="117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ustria"/>
                <a:ea typeface="Lustria"/>
                <a:cs typeface="Lustria"/>
                <a:sym typeface="Lustria"/>
              </a:rPr>
              <a:t>About our datasets</a:t>
            </a:r>
            <a:endParaRPr>
              <a:latin typeface="Lustria"/>
              <a:ea typeface="Lustria"/>
              <a:cs typeface="Lustria"/>
              <a:sym typeface="Lustria"/>
            </a:endParaRPr>
          </a:p>
        </p:txBody>
      </p:sp>
      <p:sp>
        <p:nvSpPr>
          <p:cNvPr id="174" name="Google Shape;174;g2e72ef00e50_0_2"/>
          <p:cNvSpPr txBox="1"/>
          <p:nvPr/>
        </p:nvSpPr>
        <p:spPr>
          <a:xfrm>
            <a:off x="6596425" y="1241425"/>
            <a:ext cx="4333200" cy="28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2"/>
                </a:solidFill>
                <a:latin typeface="Lustria"/>
                <a:ea typeface="Lustria"/>
                <a:cs typeface="Lustria"/>
                <a:sym typeface="Lustria"/>
              </a:rPr>
              <a:t>Toronto Police Service (Public Safety Data Portal)</a:t>
            </a:r>
            <a:endParaRPr sz="2000">
              <a:solidFill>
                <a:schemeClr val="lt2"/>
              </a:solidFill>
              <a:latin typeface="Lustria"/>
              <a:ea typeface="Lustria"/>
              <a:cs typeface="Lustria"/>
              <a:sym typeface="Lustria"/>
            </a:endParaRPr>
          </a:p>
          <a:p>
            <a:pPr marL="0" lvl="0" indent="0" algn="l" rtl="0">
              <a:spcBef>
                <a:spcPts val="0"/>
              </a:spcBef>
              <a:spcAft>
                <a:spcPts val="0"/>
              </a:spcAft>
              <a:buNone/>
            </a:pPr>
            <a:endParaRPr sz="200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Car thefts and car accidents  in the GTA (2018-2023)</a:t>
            </a:r>
            <a:endParaRPr sz="2000">
              <a:solidFill>
                <a:schemeClr val="lt2"/>
              </a:solidFill>
              <a:latin typeface="Lustria"/>
              <a:ea typeface="Lustria"/>
              <a:cs typeface="Lustria"/>
              <a:sym typeface="Lustria"/>
            </a:endParaRPr>
          </a:p>
          <a:p>
            <a:pPr marL="457200" lvl="0" indent="0" algn="l" rtl="0">
              <a:spcBef>
                <a:spcPts val="0"/>
              </a:spcBef>
              <a:spcAft>
                <a:spcPts val="0"/>
              </a:spcAft>
              <a:buNone/>
            </a:pPr>
            <a:endParaRPr sz="200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Excel files (Car theft: 11,829 KB, Car accidents: 3,358 KB)</a:t>
            </a:r>
            <a:endParaRPr sz="2000">
              <a:solidFill>
                <a:schemeClr val="lt2"/>
              </a:solidFill>
              <a:latin typeface="Lustria"/>
              <a:ea typeface="Lustria"/>
              <a:cs typeface="Lustria"/>
              <a:sym typeface="Lustria"/>
            </a:endParaRPr>
          </a:p>
          <a:p>
            <a:pPr marL="0" lvl="0" indent="0" algn="l" rtl="0">
              <a:spcBef>
                <a:spcPts val="0"/>
              </a:spcBef>
              <a:spcAft>
                <a:spcPts val="0"/>
              </a:spcAft>
              <a:buNone/>
            </a:pPr>
            <a:endParaRPr sz="2000">
              <a:solidFill>
                <a:schemeClr val="lt2"/>
              </a:solidFill>
              <a:latin typeface="Lustria"/>
              <a:ea typeface="Lustria"/>
              <a:cs typeface="Lustria"/>
              <a:sym typeface="Lustria"/>
            </a:endParaRPr>
          </a:p>
        </p:txBody>
      </p:sp>
      <p:sp>
        <p:nvSpPr>
          <p:cNvPr id="175" name="Google Shape;175;g2e72ef00e50_0_2"/>
          <p:cNvSpPr txBox="1"/>
          <p:nvPr/>
        </p:nvSpPr>
        <p:spPr>
          <a:xfrm>
            <a:off x="7601825" y="4287675"/>
            <a:ext cx="4333200" cy="19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lt2"/>
              </a:solidFill>
              <a:latin typeface="Lustria"/>
              <a:ea typeface="Lustria"/>
              <a:cs typeface="Lustria"/>
              <a:sym typeface="Lustria"/>
            </a:endParaRPr>
          </a:p>
        </p:txBody>
      </p:sp>
      <p:sp>
        <p:nvSpPr>
          <p:cNvPr id="176" name="Google Shape;176;g2e72ef00e50_0_2"/>
          <p:cNvSpPr txBox="1"/>
          <p:nvPr/>
        </p:nvSpPr>
        <p:spPr>
          <a:xfrm>
            <a:off x="6939750" y="4260297"/>
            <a:ext cx="4333200" cy="21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2"/>
                </a:solidFill>
                <a:latin typeface="Lustria"/>
                <a:ea typeface="Lustria"/>
                <a:cs typeface="Lustria"/>
                <a:sym typeface="Lustria"/>
              </a:rPr>
              <a:t>Incomplete information in the car accident dataset (E.g: Incomplete data about the road conditions where the accidents occurred)</a:t>
            </a:r>
            <a:endParaRPr sz="2000">
              <a:solidFill>
                <a:schemeClr val="lt2"/>
              </a:solidFill>
              <a:latin typeface="Lustria"/>
              <a:ea typeface="Lustria"/>
              <a:cs typeface="Lustria"/>
              <a:sym typeface="Lustria"/>
            </a:endParaRPr>
          </a:p>
          <a:p>
            <a:pPr marL="0" lvl="0" indent="0" algn="l" rtl="0">
              <a:spcBef>
                <a:spcPts val="0"/>
              </a:spcBef>
              <a:spcAft>
                <a:spcPts val="0"/>
              </a:spcAft>
              <a:buNone/>
            </a:pPr>
            <a:endParaRPr sz="2000">
              <a:solidFill>
                <a:schemeClr val="lt2"/>
              </a:solidFill>
              <a:latin typeface="Lustria"/>
              <a:ea typeface="Lustria"/>
              <a:cs typeface="Lustria"/>
              <a:sym typeface="Lustria"/>
            </a:endParaRPr>
          </a:p>
        </p:txBody>
      </p:sp>
      <p:pic>
        <p:nvPicPr>
          <p:cNvPr id="177" name="Google Shape;177;g2e72ef00e50_0_2"/>
          <p:cNvPicPr preferRelativeResize="0"/>
          <p:nvPr/>
        </p:nvPicPr>
        <p:blipFill>
          <a:blip r:embed="rId3">
            <a:alphaModFix/>
          </a:blip>
          <a:stretch>
            <a:fillRect/>
          </a:stretch>
        </p:blipFill>
        <p:spPr>
          <a:xfrm>
            <a:off x="4453213" y="1405225"/>
            <a:ext cx="1392587" cy="1879876"/>
          </a:xfrm>
          <a:prstGeom prst="rect">
            <a:avLst/>
          </a:prstGeom>
          <a:noFill/>
          <a:ln>
            <a:noFill/>
          </a:ln>
        </p:spPr>
      </p:pic>
      <p:sp>
        <p:nvSpPr>
          <p:cNvPr id="178" name="Google Shape;178;g2e72ef00e50_0_2"/>
          <p:cNvSpPr/>
          <p:nvPr/>
        </p:nvSpPr>
        <p:spPr>
          <a:xfrm>
            <a:off x="3013825" y="4569163"/>
            <a:ext cx="2695500" cy="117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ustria"/>
                <a:ea typeface="Lustria"/>
                <a:cs typeface="Lustria"/>
                <a:sym typeface="Lustria"/>
              </a:rPr>
              <a:t>Challenges</a:t>
            </a:r>
            <a:endParaRPr>
              <a:latin typeface="Lustria"/>
              <a:ea typeface="Lustria"/>
              <a:cs typeface="Lustria"/>
              <a:sym typeface="Lustria"/>
            </a:endParaRPr>
          </a:p>
        </p:txBody>
      </p:sp>
      <p:pic>
        <p:nvPicPr>
          <p:cNvPr id="179" name="Google Shape;179;g2e72ef00e50_0_2"/>
          <p:cNvPicPr preferRelativeResize="0"/>
          <p:nvPr/>
        </p:nvPicPr>
        <p:blipFill>
          <a:blip r:embed="rId3">
            <a:alphaModFix/>
          </a:blip>
          <a:stretch>
            <a:fillRect/>
          </a:stretch>
        </p:blipFill>
        <p:spPr>
          <a:xfrm>
            <a:off x="5949219" y="4214988"/>
            <a:ext cx="750625" cy="1879876"/>
          </a:xfrm>
          <a:prstGeom prst="rect">
            <a:avLst/>
          </a:prstGeom>
          <a:noFill/>
          <a:ln>
            <a:noFill/>
          </a:ln>
        </p:spPr>
      </p:pic>
      <p:pic>
        <p:nvPicPr>
          <p:cNvPr id="180" name="Google Shape;180;g2e72ef00e50_0_2"/>
          <p:cNvPicPr preferRelativeResize="0"/>
          <p:nvPr/>
        </p:nvPicPr>
        <p:blipFill>
          <a:blip r:embed="rId4">
            <a:alphaModFix/>
          </a:blip>
          <a:stretch>
            <a:fillRect/>
          </a:stretch>
        </p:blipFill>
        <p:spPr>
          <a:xfrm>
            <a:off x="163775" y="4971250"/>
            <a:ext cx="2122225" cy="18068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e72ef00e50_0_18"/>
          <p:cNvSpPr txBox="1">
            <a:spLocks noGrp="1"/>
          </p:cNvSpPr>
          <p:nvPr>
            <p:ph type="title"/>
          </p:nvPr>
        </p:nvSpPr>
        <p:spPr>
          <a:xfrm>
            <a:off x="919045" y="245675"/>
            <a:ext cx="10353900" cy="970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How we prepared our project?</a:t>
            </a:r>
            <a:endParaRPr/>
          </a:p>
        </p:txBody>
      </p:sp>
      <p:sp>
        <p:nvSpPr>
          <p:cNvPr id="186" name="Google Shape;186;g2e72ef00e50_0_18"/>
          <p:cNvSpPr txBox="1"/>
          <p:nvPr/>
        </p:nvSpPr>
        <p:spPr>
          <a:xfrm>
            <a:off x="7525625" y="2439550"/>
            <a:ext cx="4333200" cy="19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lt2"/>
              </a:solidFill>
              <a:latin typeface="Lustria"/>
              <a:ea typeface="Lustria"/>
              <a:cs typeface="Lustria"/>
              <a:sym typeface="Lustria"/>
            </a:endParaRPr>
          </a:p>
        </p:txBody>
      </p:sp>
      <p:sp>
        <p:nvSpPr>
          <p:cNvPr id="187" name="Google Shape;187;g2e72ef00e50_0_18"/>
          <p:cNvSpPr/>
          <p:nvPr/>
        </p:nvSpPr>
        <p:spPr>
          <a:xfrm>
            <a:off x="1095225" y="3126825"/>
            <a:ext cx="2695500" cy="117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ustria"/>
                <a:ea typeface="Lustria"/>
                <a:cs typeface="Lustria"/>
                <a:sym typeface="Lustria"/>
              </a:rPr>
              <a:t>Data Storage (5 min)</a:t>
            </a:r>
            <a:endParaRPr>
              <a:latin typeface="Lustria"/>
              <a:ea typeface="Lustria"/>
              <a:cs typeface="Lustria"/>
              <a:sym typeface="Lustria"/>
            </a:endParaRPr>
          </a:p>
        </p:txBody>
      </p:sp>
      <p:pic>
        <p:nvPicPr>
          <p:cNvPr id="188" name="Google Shape;188;g2e72ef00e50_0_18"/>
          <p:cNvPicPr preferRelativeResize="0"/>
          <p:nvPr/>
        </p:nvPicPr>
        <p:blipFill>
          <a:blip r:embed="rId3">
            <a:alphaModFix/>
          </a:blip>
          <a:stretch>
            <a:fillRect/>
          </a:stretch>
        </p:blipFill>
        <p:spPr>
          <a:xfrm>
            <a:off x="4943975" y="3434350"/>
            <a:ext cx="2247275" cy="556425"/>
          </a:xfrm>
          <a:prstGeom prst="rect">
            <a:avLst/>
          </a:prstGeom>
          <a:noFill/>
          <a:ln>
            <a:noFill/>
          </a:ln>
        </p:spPr>
      </p:pic>
      <p:sp>
        <p:nvSpPr>
          <p:cNvPr id="189" name="Google Shape;189;g2e72ef00e50_0_18"/>
          <p:cNvSpPr txBox="1"/>
          <p:nvPr/>
        </p:nvSpPr>
        <p:spPr>
          <a:xfrm>
            <a:off x="7309575" y="3006174"/>
            <a:ext cx="4333200" cy="1542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Sqlite (For storing our clean database)</a:t>
            </a:r>
            <a:endParaRPr sz="200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JSON (For building our dashboard)</a:t>
            </a:r>
            <a:endParaRPr sz="2000">
              <a:solidFill>
                <a:schemeClr val="lt2"/>
              </a:solidFill>
              <a:latin typeface="Lustria"/>
              <a:ea typeface="Lustria"/>
              <a:cs typeface="Lustria"/>
              <a:sym typeface="Lustria"/>
            </a:endParaRPr>
          </a:p>
          <a:p>
            <a:pPr marL="0" lvl="0" indent="0" algn="l" rtl="0">
              <a:spcBef>
                <a:spcPts val="0"/>
              </a:spcBef>
              <a:spcAft>
                <a:spcPts val="0"/>
              </a:spcAft>
              <a:buNone/>
            </a:pPr>
            <a:endParaRPr sz="2000">
              <a:solidFill>
                <a:schemeClr val="lt2"/>
              </a:solidFill>
              <a:latin typeface="Lustria"/>
              <a:ea typeface="Lustria"/>
              <a:cs typeface="Lustria"/>
              <a:sym typeface="Lustria"/>
            </a:endParaRPr>
          </a:p>
        </p:txBody>
      </p:sp>
      <p:sp>
        <p:nvSpPr>
          <p:cNvPr id="190" name="Google Shape;190;g2e72ef00e50_0_18"/>
          <p:cNvSpPr/>
          <p:nvPr/>
        </p:nvSpPr>
        <p:spPr>
          <a:xfrm>
            <a:off x="1095225" y="4584875"/>
            <a:ext cx="2695500" cy="117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ustria"/>
                <a:ea typeface="Lustria"/>
                <a:cs typeface="Lustria"/>
                <a:sym typeface="Lustria"/>
              </a:rPr>
              <a:t>Data Visualization (10-12 hours)</a:t>
            </a:r>
            <a:endParaRPr>
              <a:latin typeface="Lustria"/>
              <a:ea typeface="Lustria"/>
              <a:cs typeface="Lustria"/>
              <a:sym typeface="Lustria"/>
            </a:endParaRPr>
          </a:p>
        </p:txBody>
      </p:sp>
      <p:pic>
        <p:nvPicPr>
          <p:cNvPr id="191" name="Google Shape;191;g2e72ef00e50_0_18"/>
          <p:cNvPicPr preferRelativeResize="0"/>
          <p:nvPr/>
        </p:nvPicPr>
        <p:blipFill>
          <a:blip r:embed="rId3">
            <a:alphaModFix/>
          </a:blip>
          <a:stretch>
            <a:fillRect/>
          </a:stretch>
        </p:blipFill>
        <p:spPr>
          <a:xfrm>
            <a:off x="5062300" y="4892413"/>
            <a:ext cx="2247275" cy="556425"/>
          </a:xfrm>
          <a:prstGeom prst="rect">
            <a:avLst/>
          </a:prstGeom>
          <a:noFill/>
          <a:ln>
            <a:noFill/>
          </a:ln>
        </p:spPr>
      </p:pic>
      <p:sp>
        <p:nvSpPr>
          <p:cNvPr id="192" name="Google Shape;192;g2e72ef00e50_0_18"/>
          <p:cNvSpPr txBox="1"/>
          <p:nvPr/>
        </p:nvSpPr>
        <p:spPr>
          <a:xfrm>
            <a:off x="7473350" y="4637537"/>
            <a:ext cx="4333200" cy="1066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Javascript</a:t>
            </a:r>
            <a:endParaRPr sz="200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Html</a:t>
            </a:r>
            <a:endParaRPr sz="200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Google Visualization</a:t>
            </a:r>
            <a:endParaRPr sz="200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Chart.js</a:t>
            </a:r>
            <a:endParaRPr sz="2000">
              <a:solidFill>
                <a:schemeClr val="lt2"/>
              </a:solidFill>
              <a:latin typeface="Lustria"/>
              <a:ea typeface="Lustria"/>
              <a:cs typeface="Lustria"/>
              <a:sym typeface="Lustria"/>
            </a:endParaRPr>
          </a:p>
          <a:p>
            <a:pPr marL="0" lvl="0" indent="0" algn="l" rtl="0">
              <a:spcBef>
                <a:spcPts val="0"/>
              </a:spcBef>
              <a:spcAft>
                <a:spcPts val="0"/>
              </a:spcAft>
              <a:buNone/>
            </a:pPr>
            <a:endParaRPr sz="2000">
              <a:solidFill>
                <a:schemeClr val="lt2"/>
              </a:solidFill>
              <a:latin typeface="Lustria"/>
              <a:ea typeface="Lustria"/>
              <a:cs typeface="Lustria"/>
              <a:sym typeface="Lustria"/>
            </a:endParaRPr>
          </a:p>
        </p:txBody>
      </p:sp>
      <p:sp>
        <p:nvSpPr>
          <p:cNvPr id="193" name="Google Shape;193;g2e72ef00e50_0_18"/>
          <p:cNvSpPr/>
          <p:nvPr/>
        </p:nvSpPr>
        <p:spPr>
          <a:xfrm>
            <a:off x="1095225" y="1664225"/>
            <a:ext cx="2695500" cy="117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ustria"/>
                <a:ea typeface="Lustria"/>
                <a:cs typeface="Lustria"/>
                <a:sym typeface="Lustria"/>
              </a:rPr>
              <a:t>Data cleaning (30-45 min)</a:t>
            </a:r>
            <a:endParaRPr>
              <a:latin typeface="Lustria"/>
              <a:ea typeface="Lustria"/>
              <a:cs typeface="Lustria"/>
              <a:sym typeface="Lustria"/>
            </a:endParaRPr>
          </a:p>
        </p:txBody>
      </p:sp>
      <p:pic>
        <p:nvPicPr>
          <p:cNvPr id="194" name="Google Shape;194;g2e72ef00e50_0_18"/>
          <p:cNvPicPr preferRelativeResize="0"/>
          <p:nvPr/>
        </p:nvPicPr>
        <p:blipFill>
          <a:blip r:embed="rId3">
            <a:alphaModFix/>
          </a:blip>
          <a:stretch>
            <a:fillRect/>
          </a:stretch>
        </p:blipFill>
        <p:spPr>
          <a:xfrm>
            <a:off x="4943975" y="1971763"/>
            <a:ext cx="2247275" cy="556425"/>
          </a:xfrm>
          <a:prstGeom prst="rect">
            <a:avLst/>
          </a:prstGeom>
          <a:noFill/>
          <a:ln>
            <a:noFill/>
          </a:ln>
        </p:spPr>
      </p:pic>
      <p:sp>
        <p:nvSpPr>
          <p:cNvPr id="195" name="Google Shape;195;g2e72ef00e50_0_18"/>
          <p:cNvSpPr txBox="1"/>
          <p:nvPr/>
        </p:nvSpPr>
        <p:spPr>
          <a:xfrm>
            <a:off x="7309575" y="1879125"/>
            <a:ext cx="4333200" cy="1066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Python ( Pathlib, Pandas, Sqlalchemy)</a:t>
            </a:r>
            <a:endParaRPr sz="2000">
              <a:solidFill>
                <a:schemeClr val="lt2"/>
              </a:solidFill>
              <a:latin typeface="Lustria"/>
              <a:ea typeface="Lustria"/>
              <a:cs typeface="Lustria"/>
              <a:sym typeface="Lustria"/>
            </a:endParaRPr>
          </a:p>
          <a:p>
            <a:pPr marL="0" lvl="0" indent="0" algn="l" rtl="0">
              <a:spcBef>
                <a:spcPts val="0"/>
              </a:spcBef>
              <a:spcAft>
                <a:spcPts val="0"/>
              </a:spcAft>
              <a:buNone/>
            </a:pPr>
            <a:endParaRPr sz="2000">
              <a:solidFill>
                <a:schemeClr val="lt2"/>
              </a:solidFill>
              <a:latin typeface="Lustria"/>
              <a:ea typeface="Lustria"/>
              <a:cs typeface="Lustria"/>
              <a:sym typeface="Lust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e72ef00e50_0_49"/>
          <p:cNvSpPr txBox="1">
            <a:spLocks noGrp="1"/>
          </p:cNvSpPr>
          <p:nvPr>
            <p:ph type="title"/>
          </p:nvPr>
        </p:nvSpPr>
        <p:spPr>
          <a:xfrm>
            <a:off x="919045" y="245675"/>
            <a:ext cx="10353900" cy="970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Use cases</a:t>
            </a:r>
            <a:endParaRPr/>
          </a:p>
        </p:txBody>
      </p:sp>
      <p:sp>
        <p:nvSpPr>
          <p:cNvPr id="201" name="Google Shape;201;g2e72ef00e50_0_49"/>
          <p:cNvSpPr txBox="1"/>
          <p:nvPr/>
        </p:nvSpPr>
        <p:spPr>
          <a:xfrm>
            <a:off x="409450" y="1311288"/>
            <a:ext cx="5368200" cy="7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2"/>
                </a:solidFill>
                <a:latin typeface="Lustria"/>
                <a:ea typeface="Lustria"/>
                <a:cs typeface="Lustria"/>
                <a:sym typeface="Lustria"/>
              </a:rPr>
              <a:t>Anyone will be able to see on which neighbourhoods more car theft and car accidents occur and try to be more careful in those areas.</a:t>
            </a:r>
            <a:endParaRPr sz="1600">
              <a:solidFill>
                <a:schemeClr val="lt2"/>
              </a:solidFill>
              <a:latin typeface="Lustria"/>
              <a:ea typeface="Lustria"/>
              <a:cs typeface="Lustria"/>
              <a:sym typeface="Lustria"/>
            </a:endParaRPr>
          </a:p>
        </p:txBody>
      </p:sp>
      <p:pic>
        <p:nvPicPr>
          <p:cNvPr id="202" name="Google Shape;202;g2e72ef00e50_0_49"/>
          <p:cNvPicPr preferRelativeResize="0"/>
          <p:nvPr/>
        </p:nvPicPr>
        <p:blipFill>
          <a:blip r:embed="rId3">
            <a:alphaModFix/>
          </a:blip>
          <a:stretch>
            <a:fillRect/>
          </a:stretch>
        </p:blipFill>
        <p:spPr>
          <a:xfrm>
            <a:off x="6377000" y="1239800"/>
            <a:ext cx="1243000" cy="556425"/>
          </a:xfrm>
          <a:prstGeom prst="rect">
            <a:avLst/>
          </a:prstGeom>
          <a:noFill/>
          <a:ln>
            <a:noFill/>
          </a:ln>
        </p:spPr>
      </p:pic>
      <p:pic>
        <p:nvPicPr>
          <p:cNvPr id="203" name="Google Shape;203;g2e72ef00e50_0_49"/>
          <p:cNvPicPr preferRelativeResize="0"/>
          <p:nvPr/>
        </p:nvPicPr>
        <p:blipFill>
          <a:blip r:embed="rId4">
            <a:alphaModFix/>
          </a:blip>
          <a:stretch>
            <a:fillRect/>
          </a:stretch>
        </p:blipFill>
        <p:spPr>
          <a:xfrm>
            <a:off x="8444594" y="914625"/>
            <a:ext cx="2157420" cy="1206772"/>
          </a:xfrm>
          <a:prstGeom prst="rect">
            <a:avLst/>
          </a:prstGeom>
          <a:noFill/>
          <a:ln>
            <a:noFill/>
          </a:ln>
        </p:spPr>
      </p:pic>
      <p:sp>
        <p:nvSpPr>
          <p:cNvPr id="204" name="Google Shape;204;g2e72ef00e50_0_49"/>
          <p:cNvSpPr txBox="1"/>
          <p:nvPr/>
        </p:nvSpPr>
        <p:spPr>
          <a:xfrm>
            <a:off x="561600" y="2475233"/>
            <a:ext cx="5368200" cy="127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2"/>
                </a:solidFill>
                <a:latin typeface="Lustria"/>
                <a:ea typeface="Lustria"/>
                <a:cs typeface="Lustria"/>
                <a:sym typeface="Lustria"/>
              </a:rPr>
              <a:t>Our leaflet map can help individuals see where car accidents happen the most in the GTA (A reminder that you have to pay extra attention in those roads)</a:t>
            </a:r>
            <a:endParaRPr sz="1600">
              <a:solidFill>
                <a:schemeClr val="lt2"/>
              </a:solidFill>
              <a:latin typeface="Lustria"/>
              <a:ea typeface="Lustria"/>
              <a:cs typeface="Lustria"/>
              <a:sym typeface="Lustria"/>
            </a:endParaRPr>
          </a:p>
        </p:txBody>
      </p:sp>
      <p:pic>
        <p:nvPicPr>
          <p:cNvPr id="205" name="Google Shape;205;g2e72ef00e50_0_49"/>
          <p:cNvPicPr preferRelativeResize="0"/>
          <p:nvPr/>
        </p:nvPicPr>
        <p:blipFill>
          <a:blip r:embed="rId5">
            <a:alphaModFix/>
          </a:blip>
          <a:stretch>
            <a:fillRect/>
          </a:stretch>
        </p:blipFill>
        <p:spPr>
          <a:xfrm>
            <a:off x="8434850" y="2429217"/>
            <a:ext cx="2157417" cy="1206772"/>
          </a:xfrm>
          <a:prstGeom prst="rect">
            <a:avLst/>
          </a:prstGeom>
          <a:noFill/>
          <a:ln>
            <a:noFill/>
          </a:ln>
        </p:spPr>
      </p:pic>
      <p:pic>
        <p:nvPicPr>
          <p:cNvPr id="206" name="Google Shape;206;g2e72ef00e50_0_49"/>
          <p:cNvPicPr preferRelativeResize="0"/>
          <p:nvPr/>
        </p:nvPicPr>
        <p:blipFill>
          <a:blip r:embed="rId3">
            <a:alphaModFix/>
          </a:blip>
          <a:stretch>
            <a:fillRect/>
          </a:stretch>
        </p:blipFill>
        <p:spPr>
          <a:xfrm>
            <a:off x="6365375" y="2786979"/>
            <a:ext cx="1243000" cy="556425"/>
          </a:xfrm>
          <a:prstGeom prst="rect">
            <a:avLst/>
          </a:prstGeom>
          <a:noFill/>
          <a:ln>
            <a:noFill/>
          </a:ln>
        </p:spPr>
      </p:pic>
      <p:sp>
        <p:nvSpPr>
          <p:cNvPr id="207" name="Google Shape;207;g2e72ef00e50_0_49"/>
          <p:cNvSpPr txBox="1"/>
          <p:nvPr/>
        </p:nvSpPr>
        <p:spPr>
          <a:xfrm>
            <a:off x="679875" y="4127717"/>
            <a:ext cx="5368200" cy="127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2"/>
                </a:solidFill>
                <a:latin typeface="Lustria"/>
                <a:ea typeface="Lustria"/>
                <a:cs typeface="Lustria"/>
                <a:sym typeface="Lustria"/>
              </a:rPr>
              <a:t>Our dashboard shows in which road conditions accidents are more likely to occur</a:t>
            </a:r>
            <a:endParaRPr sz="1600">
              <a:solidFill>
                <a:schemeClr val="lt2"/>
              </a:solidFill>
              <a:latin typeface="Lustria"/>
              <a:ea typeface="Lustria"/>
              <a:cs typeface="Lustria"/>
              <a:sym typeface="Lustria"/>
            </a:endParaRPr>
          </a:p>
        </p:txBody>
      </p:sp>
      <p:sp>
        <p:nvSpPr>
          <p:cNvPr id="208" name="Google Shape;208;g2e72ef00e50_0_49"/>
          <p:cNvSpPr txBox="1"/>
          <p:nvPr/>
        </p:nvSpPr>
        <p:spPr>
          <a:xfrm rot="-5400000">
            <a:off x="10866225" y="1199559"/>
            <a:ext cx="9330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2"/>
                </a:solidFill>
                <a:latin typeface="Lustria"/>
                <a:ea typeface="Lustria"/>
                <a:cs typeface="Lustria"/>
                <a:sym typeface="Lustria"/>
              </a:rPr>
              <a:t>Plotly</a:t>
            </a:r>
            <a:endParaRPr sz="1600">
              <a:solidFill>
                <a:schemeClr val="lt2"/>
              </a:solidFill>
              <a:latin typeface="Lustria"/>
              <a:ea typeface="Lustria"/>
              <a:cs typeface="Lustria"/>
              <a:sym typeface="Lustria"/>
            </a:endParaRPr>
          </a:p>
        </p:txBody>
      </p:sp>
      <p:sp>
        <p:nvSpPr>
          <p:cNvPr id="209" name="Google Shape;209;g2e72ef00e50_0_49"/>
          <p:cNvSpPr txBox="1"/>
          <p:nvPr/>
        </p:nvSpPr>
        <p:spPr>
          <a:xfrm rot="-5400000">
            <a:off x="10770825" y="2714156"/>
            <a:ext cx="11238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2"/>
                </a:solidFill>
                <a:latin typeface="Lustria"/>
                <a:ea typeface="Lustria"/>
                <a:cs typeface="Lustria"/>
                <a:sym typeface="Lustria"/>
              </a:rPr>
              <a:t>Leaflet</a:t>
            </a:r>
            <a:endParaRPr sz="1600">
              <a:solidFill>
                <a:schemeClr val="lt2"/>
              </a:solidFill>
              <a:latin typeface="Lustria"/>
              <a:ea typeface="Lustria"/>
              <a:cs typeface="Lustria"/>
              <a:sym typeface="Lustria"/>
            </a:endParaRPr>
          </a:p>
        </p:txBody>
      </p:sp>
      <p:pic>
        <p:nvPicPr>
          <p:cNvPr id="210" name="Google Shape;210;g2e72ef00e50_0_49"/>
          <p:cNvPicPr preferRelativeResize="0"/>
          <p:nvPr/>
        </p:nvPicPr>
        <p:blipFill>
          <a:blip r:embed="rId3">
            <a:alphaModFix/>
          </a:blip>
          <a:stretch>
            <a:fillRect/>
          </a:stretch>
        </p:blipFill>
        <p:spPr>
          <a:xfrm>
            <a:off x="6365375" y="4334158"/>
            <a:ext cx="1243000" cy="556425"/>
          </a:xfrm>
          <a:prstGeom prst="rect">
            <a:avLst/>
          </a:prstGeom>
          <a:noFill/>
          <a:ln>
            <a:noFill/>
          </a:ln>
        </p:spPr>
      </p:pic>
      <p:pic>
        <p:nvPicPr>
          <p:cNvPr id="211" name="Google Shape;211;g2e72ef00e50_0_49"/>
          <p:cNvPicPr preferRelativeResize="0"/>
          <p:nvPr/>
        </p:nvPicPr>
        <p:blipFill>
          <a:blip r:embed="rId6">
            <a:alphaModFix/>
          </a:blip>
          <a:stretch>
            <a:fillRect/>
          </a:stretch>
        </p:blipFill>
        <p:spPr>
          <a:xfrm>
            <a:off x="8434850" y="3943811"/>
            <a:ext cx="2157418" cy="1206772"/>
          </a:xfrm>
          <a:prstGeom prst="rect">
            <a:avLst/>
          </a:prstGeom>
          <a:noFill/>
          <a:ln>
            <a:noFill/>
          </a:ln>
        </p:spPr>
      </p:pic>
      <p:sp>
        <p:nvSpPr>
          <p:cNvPr id="212" name="Google Shape;212;g2e72ef00e50_0_49"/>
          <p:cNvSpPr txBox="1"/>
          <p:nvPr/>
        </p:nvSpPr>
        <p:spPr>
          <a:xfrm rot="-5400000">
            <a:off x="10360275" y="4129741"/>
            <a:ext cx="1944900" cy="8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2"/>
                </a:solidFill>
                <a:latin typeface="Lustria"/>
                <a:ea typeface="Lustria"/>
                <a:cs typeface="Lustria"/>
                <a:sym typeface="Lustria"/>
              </a:rPr>
              <a:t>Google VIsualization</a:t>
            </a:r>
            <a:endParaRPr sz="1600">
              <a:solidFill>
                <a:schemeClr val="lt2"/>
              </a:solidFill>
              <a:latin typeface="Lustria"/>
              <a:ea typeface="Lustria"/>
              <a:cs typeface="Lustria"/>
              <a:sym typeface="Lustria"/>
            </a:endParaRPr>
          </a:p>
        </p:txBody>
      </p:sp>
      <p:pic>
        <p:nvPicPr>
          <p:cNvPr id="213" name="Google Shape;213;g2e72ef00e50_0_49"/>
          <p:cNvPicPr preferRelativeResize="0"/>
          <p:nvPr/>
        </p:nvPicPr>
        <p:blipFill>
          <a:blip r:embed="rId7">
            <a:alphaModFix/>
          </a:blip>
          <a:stretch>
            <a:fillRect/>
          </a:stretch>
        </p:blipFill>
        <p:spPr>
          <a:xfrm>
            <a:off x="8444594" y="5458403"/>
            <a:ext cx="2157417" cy="1206771"/>
          </a:xfrm>
          <a:prstGeom prst="rect">
            <a:avLst/>
          </a:prstGeom>
          <a:noFill/>
          <a:ln>
            <a:noFill/>
          </a:ln>
        </p:spPr>
      </p:pic>
      <p:sp>
        <p:nvSpPr>
          <p:cNvPr id="214" name="Google Shape;214;g2e72ef00e50_0_49"/>
          <p:cNvSpPr txBox="1"/>
          <p:nvPr/>
        </p:nvSpPr>
        <p:spPr>
          <a:xfrm>
            <a:off x="679863" y="5577563"/>
            <a:ext cx="5368200" cy="127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2"/>
                </a:solidFill>
                <a:latin typeface="Lustria"/>
                <a:ea typeface="Lustria"/>
                <a:cs typeface="Lustria"/>
                <a:sym typeface="Lustria"/>
              </a:rPr>
              <a:t>Our dashboard shows in which age groups involved the most in car accidents</a:t>
            </a:r>
            <a:endParaRPr sz="1600">
              <a:solidFill>
                <a:schemeClr val="lt2"/>
              </a:solidFill>
              <a:latin typeface="Lustria"/>
              <a:ea typeface="Lustria"/>
              <a:cs typeface="Lustria"/>
              <a:sym typeface="Lustria"/>
            </a:endParaRPr>
          </a:p>
        </p:txBody>
      </p:sp>
      <p:pic>
        <p:nvPicPr>
          <p:cNvPr id="215" name="Google Shape;215;g2e72ef00e50_0_49"/>
          <p:cNvPicPr preferRelativeResize="0"/>
          <p:nvPr/>
        </p:nvPicPr>
        <p:blipFill>
          <a:blip r:embed="rId3">
            <a:alphaModFix/>
          </a:blip>
          <a:stretch>
            <a:fillRect/>
          </a:stretch>
        </p:blipFill>
        <p:spPr>
          <a:xfrm>
            <a:off x="6365363" y="5881338"/>
            <a:ext cx="1243000" cy="556425"/>
          </a:xfrm>
          <a:prstGeom prst="rect">
            <a:avLst/>
          </a:prstGeom>
          <a:noFill/>
          <a:ln>
            <a:noFill/>
          </a:ln>
        </p:spPr>
      </p:pic>
      <p:sp>
        <p:nvSpPr>
          <p:cNvPr id="216" name="Google Shape;216;g2e72ef00e50_0_49"/>
          <p:cNvSpPr txBox="1"/>
          <p:nvPr/>
        </p:nvSpPr>
        <p:spPr>
          <a:xfrm rot="-5400000">
            <a:off x="10770825" y="5743338"/>
            <a:ext cx="11238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2"/>
                </a:solidFill>
                <a:latin typeface="Lustria"/>
                <a:ea typeface="Lustria"/>
                <a:cs typeface="Lustria"/>
                <a:sym typeface="Lustria"/>
              </a:rPr>
              <a:t>Chart.js</a:t>
            </a:r>
            <a:endParaRPr sz="1600">
              <a:solidFill>
                <a:schemeClr val="lt2"/>
              </a:solidFill>
              <a:latin typeface="Lustria"/>
              <a:ea typeface="Lustria"/>
              <a:cs typeface="Lustria"/>
              <a:sym typeface="Lust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e72ef00e50_0_90"/>
          <p:cNvSpPr txBox="1">
            <a:spLocks noGrp="1"/>
          </p:cNvSpPr>
          <p:nvPr>
            <p:ph type="title"/>
          </p:nvPr>
        </p:nvSpPr>
        <p:spPr>
          <a:xfrm>
            <a:off x="919045" y="245675"/>
            <a:ext cx="10353900" cy="970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Our Dashboard</a:t>
            </a:r>
            <a:endParaRPr/>
          </a:p>
        </p:txBody>
      </p:sp>
      <p:pic>
        <p:nvPicPr>
          <p:cNvPr id="222" name="Google Shape;222;g2e72ef00e50_0_90"/>
          <p:cNvPicPr preferRelativeResize="0"/>
          <p:nvPr/>
        </p:nvPicPr>
        <p:blipFill rotWithShape="1">
          <a:blip r:embed="rId3">
            <a:alphaModFix/>
          </a:blip>
          <a:srcRect t="48419"/>
          <a:stretch/>
        </p:blipFill>
        <p:spPr>
          <a:xfrm>
            <a:off x="6834576" y="1216175"/>
            <a:ext cx="4310724" cy="5116749"/>
          </a:xfrm>
          <a:prstGeom prst="rect">
            <a:avLst/>
          </a:prstGeom>
          <a:noFill/>
          <a:ln>
            <a:noFill/>
          </a:ln>
        </p:spPr>
      </p:pic>
      <p:pic>
        <p:nvPicPr>
          <p:cNvPr id="3" name="Picture 2" descr="A screenshot of a graph&#10;&#10;Description automatically generated">
            <a:extLst>
              <a:ext uri="{FF2B5EF4-FFF2-40B4-BE49-F238E27FC236}">
                <a16:creationId xmlns:a16="http://schemas.microsoft.com/office/drawing/2014/main" id="{5EB164D9-C89C-EE85-35DC-52402B5DA0D5}"/>
              </a:ext>
            </a:extLst>
          </p:cNvPr>
          <p:cNvPicPr>
            <a:picLocks noChangeAspect="1"/>
          </p:cNvPicPr>
          <p:nvPr/>
        </p:nvPicPr>
        <p:blipFill>
          <a:blip r:embed="rId4"/>
          <a:stretch>
            <a:fillRect/>
          </a:stretch>
        </p:blipFill>
        <p:spPr>
          <a:xfrm>
            <a:off x="1046700" y="1160706"/>
            <a:ext cx="4108104" cy="51722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e72ef00e50_0_107"/>
          <p:cNvSpPr txBox="1">
            <a:spLocks noGrp="1"/>
          </p:cNvSpPr>
          <p:nvPr>
            <p:ph type="title"/>
          </p:nvPr>
        </p:nvSpPr>
        <p:spPr>
          <a:xfrm>
            <a:off x="919045" y="245675"/>
            <a:ext cx="10353900" cy="970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Limitations and Considerations</a:t>
            </a:r>
            <a:endParaRPr/>
          </a:p>
        </p:txBody>
      </p:sp>
      <p:sp>
        <p:nvSpPr>
          <p:cNvPr id="229" name="Google Shape;229;g2e72ef00e50_0_107"/>
          <p:cNvSpPr/>
          <p:nvPr/>
        </p:nvSpPr>
        <p:spPr>
          <a:xfrm>
            <a:off x="1083850" y="2671525"/>
            <a:ext cx="2695500" cy="117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ustria"/>
                <a:ea typeface="Lustria"/>
                <a:cs typeface="Lustria"/>
                <a:sym typeface="Lustria"/>
              </a:rPr>
              <a:t>Incomplete information</a:t>
            </a:r>
            <a:endParaRPr>
              <a:latin typeface="Lustria"/>
              <a:ea typeface="Lustria"/>
              <a:cs typeface="Lustria"/>
              <a:sym typeface="Lustria"/>
            </a:endParaRPr>
          </a:p>
        </p:txBody>
      </p:sp>
      <p:pic>
        <p:nvPicPr>
          <p:cNvPr id="230" name="Google Shape;230;g2e72ef00e50_0_107"/>
          <p:cNvPicPr preferRelativeResize="0"/>
          <p:nvPr/>
        </p:nvPicPr>
        <p:blipFill>
          <a:blip r:embed="rId3">
            <a:alphaModFix/>
          </a:blip>
          <a:stretch>
            <a:fillRect/>
          </a:stretch>
        </p:blipFill>
        <p:spPr>
          <a:xfrm>
            <a:off x="4654850" y="1324475"/>
            <a:ext cx="823900" cy="3281651"/>
          </a:xfrm>
          <a:prstGeom prst="rect">
            <a:avLst/>
          </a:prstGeom>
          <a:noFill/>
          <a:ln>
            <a:noFill/>
          </a:ln>
        </p:spPr>
      </p:pic>
      <p:sp>
        <p:nvSpPr>
          <p:cNvPr id="231" name="Google Shape;231;g2e72ef00e50_0_107"/>
          <p:cNvSpPr txBox="1"/>
          <p:nvPr/>
        </p:nvSpPr>
        <p:spPr>
          <a:xfrm>
            <a:off x="6354250" y="1176625"/>
            <a:ext cx="5701200" cy="26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lt2"/>
                </a:solidFill>
                <a:latin typeface="Lustria"/>
                <a:ea typeface="Lustria"/>
                <a:cs typeface="Lustria"/>
                <a:sym typeface="Lustria"/>
              </a:rPr>
              <a:t>An exhaustive analysis would need information regarding the reason of why the accident occurred:</a:t>
            </a:r>
            <a:endParaRPr sz="2000" dirty="0">
              <a:solidFill>
                <a:schemeClr val="lt2"/>
              </a:solidFill>
              <a:latin typeface="Lustria"/>
              <a:ea typeface="Lustria"/>
              <a:cs typeface="Lustria"/>
              <a:sym typeface="Lustria"/>
            </a:endParaRPr>
          </a:p>
          <a:p>
            <a:pPr marL="457200" lvl="0" indent="0" algn="l" rtl="0">
              <a:spcBef>
                <a:spcPts val="0"/>
              </a:spcBef>
              <a:spcAft>
                <a:spcPts val="0"/>
              </a:spcAft>
              <a:buNone/>
            </a:pPr>
            <a:endParaRPr sz="2000" dirty="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dirty="0">
                <a:solidFill>
                  <a:schemeClr val="lt2"/>
                </a:solidFill>
                <a:latin typeface="Lustria"/>
                <a:ea typeface="Lustria"/>
                <a:cs typeface="Lustria"/>
                <a:sym typeface="Lustria"/>
              </a:rPr>
              <a:t>Were there third parties involved?</a:t>
            </a:r>
            <a:endParaRPr sz="2000" dirty="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dirty="0">
                <a:solidFill>
                  <a:schemeClr val="lt2"/>
                </a:solidFill>
                <a:latin typeface="Lustria"/>
                <a:ea typeface="Lustria"/>
                <a:cs typeface="Lustria"/>
                <a:sym typeface="Lustria"/>
              </a:rPr>
              <a:t>Was the driver driving improperly?</a:t>
            </a:r>
            <a:endParaRPr sz="2000" dirty="0">
              <a:solidFill>
                <a:schemeClr val="lt2"/>
              </a:solidFill>
              <a:latin typeface="Lustria"/>
              <a:ea typeface="Lustria"/>
              <a:cs typeface="Lustria"/>
              <a:sym typeface="Lustria"/>
            </a:endParaRPr>
          </a:p>
          <a:p>
            <a:pPr marL="0" lvl="0" indent="0" algn="l" rtl="0">
              <a:spcBef>
                <a:spcPts val="0"/>
              </a:spcBef>
              <a:spcAft>
                <a:spcPts val="0"/>
              </a:spcAft>
              <a:buNone/>
            </a:pPr>
            <a:endParaRPr sz="2000" dirty="0">
              <a:solidFill>
                <a:schemeClr val="lt2"/>
              </a:solidFill>
              <a:latin typeface="Lustria"/>
              <a:ea typeface="Lustria"/>
              <a:cs typeface="Lustria"/>
              <a:sym typeface="Lustria"/>
            </a:endParaRPr>
          </a:p>
          <a:p>
            <a:pPr marL="0" lvl="0" indent="0" algn="l" rtl="0">
              <a:spcBef>
                <a:spcPts val="0"/>
              </a:spcBef>
              <a:spcAft>
                <a:spcPts val="0"/>
              </a:spcAft>
              <a:buNone/>
            </a:pPr>
            <a:r>
              <a:rPr lang="en-US" sz="2000" dirty="0">
                <a:solidFill>
                  <a:schemeClr val="lt2"/>
                </a:solidFill>
                <a:latin typeface="Lustria"/>
                <a:ea typeface="Lustria"/>
                <a:cs typeface="Lustria"/>
                <a:sym typeface="Lustria"/>
              </a:rPr>
              <a:t>Year-to-year trend is not shown in the dashboard for comparison</a:t>
            </a:r>
            <a:endParaRPr sz="2000" dirty="0">
              <a:solidFill>
                <a:schemeClr val="lt2"/>
              </a:solidFill>
              <a:latin typeface="Lustria"/>
              <a:ea typeface="Lustria"/>
              <a:cs typeface="Lustria"/>
              <a:sym typeface="Lustria"/>
            </a:endParaRPr>
          </a:p>
          <a:p>
            <a:pPr marL="0" lvl="0" indent="0" algn="l" rtl="0">
              <a:spcBef>
                <a:spcPts val="0"/>
              </a:spcBef>
              <a:spcAft>
                <a:spcPts val="0"/>
              </a:spcAft>
              <a:buNone/>
            </a:pPr>
            <a:endParaRPr sz="2000" dirty="0">
              <a:solidFill>
                <a:schemeClr val="lt2"/>
              </a:solidFill>
              <a:latin typeface="Lustria"/>
              <a:ea typeface="Lustria"/>
              <a:cs typeface="Lustria"/>
              <a:sym typeface="Lustria"/>
            </a:endParaRPr>
          </a:p>
          <a:p>
            <a:pPr marL="0" lvl="0" indent="0" algn="l" rtl="0">
              <a:spcBef>
                <a:spcPts val="0"/>
              </a:spcBef>
              <a:spcAft>
                <a:spcPts val="0"/>
              </a:spcAft>
              <a:buNone/>
            </a:pPr>
            <a:r>
              <a:rPr lang="en-US" sz="2000" dirty="0">
                <a:solidFill>
                  <a:schemeClr val="lt2"/>
                </a:solidFill>
                <a:latin typeface="Lustria"/>
                <a:ea typeface="Lustria"/>
                <a:cs typeface="Lustria"/>
                <a:sym typeface="Lustria"/>
              </a:rPr>
              <a:t>No data regarding the current year (2024)</a:t>
            </a:r>
            <a:endParaRPr sz="2000" dirty="0">
              <a:solidFill>
                <a:schemeClr val="lt2"/>
              </a:solidFill>
              <a:latin typeface="Lustria"/>
              <a:ea typeface="Lustria"/>
              <a:cs typeface="Lustria"/>
              <a:sym typeface="Lustria"/>
            </a:endParaRPr>
          </a:p>
          <a:p>
            <a:pPr marL="457200" lvl="0" indent="0" algn="l" rtl="0">
              <a:spcBef>
                <a:spcPts val="0"/>
              </a:spcBef>
              <a:spcAft>
                <a:spcPts val="0"/>
              </a:spcAft>
              <a:buNone/>
            </a:pPr>
            <a:r>
              <a:rPr lang="en-US" sz="2000" dirty="0">
                <a:solidFill>
                  <a:schemeClr val="lt2"/>
                </a:solidFill>
                <a:latin typeface="Lustria"/>
                <a:ea typeface="Lustria"/>
                <a:cs typeface="Lustria"/>
                <a:sym typeface="Lustria"/>
              </a:rPr>
              <a:t> </a:t>
            </a:r>
            <a:endParaRPr sz="2000" dirty="0">
              <a:solidFill>
                <a:schemeClr val="lt2"/>
              </a:solidFill>
              <a:latin typeface="Lustria"/>
              <a:ea typeface="Lustria"/>
              <a:cs typeface="Lustria"/>
              <a:sym typeface="Lustria"/>
            </a:endParaRPr>
          </a:p>
          <a:p>
            <a:pPr marL="0" lvl="0" indent="0" algn="l" rtl="0">
              <a:spcBef>
                <a:spcPts val="0"/>
              </a:spcBef>
              <a:spcAft>
                <a:spcPts val="0"/>
              </a:spcAft>
              <a:buNone/>
            </a:pPr>
            <a:endParaRPr sz="2000" dirty="0">
              <a:solidFill>
                <a:schemeClr val="lt2"/>
              </a:solidFill>
              <a:latin typeface="Lustria"/>
              <a:ea typeface="Lustria"/>
              <a:cs typeface="Lustria"/>
              <a:sym typeface="Lustria"/>
            </a:endParaRPr>
          </a:p>
        </p:txBody>
      </p:sp>
      <p:sp>
        <p:nvSpPr>
          <p:cNvPr id="232" name="Google Shape;232;g2e72ef00e50_0_107"/>
          <p:cNvSpPr/>
          <p:nvPr/>
        </p:nvSpPr>
        <p:spPr>
          <a:xfrm>
            <a:off x="1083850" y="5098550"/>
            <a:ext cx="2695500" cy="117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ustria"/>
                <a:ea typeface="Lustria"/>
                <a:cs typeface="Lustria"/>
                <a:sym typeface="Lustria"/>
              </a:rPr>
              <a:t>Ethical considerations</a:t>
            </a:r>
            <a:endParaRPr>
              <a:latin typeface="Lustria"/>
              <a:ea typeface="Lustria"/>
              <a:cs typeface="Lustria"/>
              <a:sym typeface="Lustria"/>
            </a:endParaRPr>
          </a:p>
        </p:txBody>
      </p:sp>
      <p:pic>
        <p:nvPicPr>
          <p:cNvPr id="233" name="Google Shape;233;g2e72ef00e50_0_107"/>
          <p:cNvPicPr preferRelativeResize="0"/>
          <p:nvPr/>
        </p:nvPicPr>
        <p:blipFill>
          <a:blip r:embed="rId3">
            <a:alphaModFix/>
          </a:blip>
          <a:stretch>
            <a:fillRect/>
          </a:stretch>
        </p:blipFill>
        <p:spPr>
          <a:xfrm>
            <a:off x="4654850" y="4998050"/>
            <a:ext cx="823900" cy="1271999"/>
          </a:xfrm>
          <a:prstGeom prst="rect">
            <a:avLst/>
          </a:prstGeom>
          <a:noFill/>
          <a:ln>
            <a:noFill/>
          </a:ln>
        </p:spPr>
      </p:pic>
      <p:sp>
        <p:nvSpPr>
          <p:cNvPr id="234" name="Google Shape;234;g2e72ef00e50_0_107"/>
          <p:cNvSpPr txBox="1"/>
          <p:nvPr/>
        </p:nvSpPr>
        <p:spPr>
          <a:xfrm>
            <a:off x="6318975" y="5079525"/>
            <a:ext cx="4953900" cy="10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2"/>
                </a:solidFill>
                <a:latin typeface="Lustria"/>
                <a:ea typeface="Lustria"/>
                <a:cs typeface="Lustria"/>
                <a:sym typeface="Lustria"/>
              </a:rPr>
              <a:t>Our dashboard can give negative reputation to specific neighbourhoods and to the individuals who live there</a:t>
            </a:r>
            <a:endParaRPr sz="2000">
              <a:solidFill>
                <a:schemeClr val="lt2"/>
              </a:solidFill>
              <a:latin typeface="Lustria"/>
              <a:ea typeface="Lustria"/>
              <a:cs typeface="Lustria"/>
              <a:sym typeface="Lustria"/>
            </a:endParaRPr>
          </a:p>
          <a:p>
            <a:pPr marL="0" lvl="0" indent="0" algn="l" rtl="0">
              <a:spcBef>
                <a:spcPts val="0"/>
              </a:spcBef>
              <a:spcAft>
                <a:spcPts val="0"/>
              </a:spcAft>
              <a:buNone/>
            </a:pPr>
            <a:endParaRPr sz="2000">
              <a:solidFill>
                <a:schemeClr val="lt2"/>
              </a:solidFill>
              <a:latin typeface="Lustria"/>
              <a:ea typeface="Lustria"/>
              <a:cs typeface="Lustria"/>
              <a:sym typeface="Lust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e72ef00e50_0_120"/>
          <p:cNvSpPr txBox="1">
            <a:spLocks noGrp="1"/>
          </p:cNvSpPr>
          <p:nvPr>
            <p:ph type="title"/>
          </p:nvPr>
        </p:nvSpPr>
        <p:spPr>
          <a:xfrm>
            <a:off x="919045" y="245675"/>
            <a:ext cx="10353900" cy="970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Future Work Scope</a:t>
            </a:r>
            <a:endParaRPr/>
          </a:p>
        </p:txBody>
      </p:sp>
      <p:pic>
        <p:nvPicPr>
          <p:cNvPr id="240" name="Google Shape;240;g2e72ef00e50_0_120"/>
          <p:cNvPicPr preferRelativeResize="0"/>
          <p:nvPr/>
        </p:nvPicPr>
        <p:blipFill>
          <a:blip r:embed="rId3">
            <a:alphaModFix/>
          </a:blip>
          <a:stretch>
            <a:fillRect/>
          </a:stretch>
        </p:blipFill>
        <p:spPr>
          <a:xfrm>
            <a:off x="6716471" y="1681575"/>
            <a:ext cx="994500" cy="1879876"/>
          </a:xfrm>
          <a:prstGeom prst="rect">
            <a:avLst/>
          </a:prstGeom>
          <a:noFill/>
          <a:ln>
            <a:noFill/>
          </a:ln>
        </p:spPr>
      </p:pic>
      <p:sp>
        <p:nvSpPr>
          <p:cNvPr id="241" name="Google Shape;241;g2e72ef00e50_0_120"/>
          <p:cNvSpPr txBox="1"/>
          <p:nvPr/>
        </p:nvSpPr>
        <p:spPr>
          <a:xfrm>
            <a:off x="8143150" y="1370100"/>
            <a:ext cx="3730500" cy="2786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Is crime in Canada increasing in general or only car thefts?</a:t>
            </a:r>
            <a:endParaRPr sz="2000">
              <a:solidFill>
                <a:schemeClr val="lt2"/>
              </a:solidFill>
              <a:latin typeface="Lustria"/>
              <a:ea typeface="Lustria"/>
              <a:cs typeface="Lustria"/>
              <a:sym typeface="Lustria"/>
            </a:endParaRPr>
          </a:p>
          <a:p>
            <a:pPr marL="457200" lvl="0" indent="0" algn="l" rtl="0">
              <a:spcBef>
                <a:spcPts val="0"/>
              </a:spcBef>
              <a:spcAft>
                <a:spcPts val="0"/>
              </a:spcAft>
              <a:buNone/>
            </a:pPr>
            <a:endParaRPr sz="200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Why exactly some neighbourhoods are more targeted than others? </a:t>
            </a:r>
            <a:endParaRPr sz="2000">
              <a:solidFill>
                <a:schemeClr val="lt2"/>
              </a:solidFill>
              <a:latin typeface="Lustria"/>
              <a:ea typeface="Lustria"/>
              <a:cs typeface="Lustria"/>
              <a:sym typeface="Lustria"/>
            </a:endParaRPr>
          </a:p>
        </p:txBody>
      </p:sp>
      <p:sp>
        <p:nvSpPr>
          <p:cNvPr id="242" name="Google Shape;242;g2e72ef00e50_0_120"/>
          <p:cNvSpPr txBox="1"/>
          <p:nvPr/>
        </p:nvSpPr>
        <p:spPr>
          <a:xfrm>
            <a:off x="1000825" y="4724400"/>
            <a:ext cx="5345400" cy="8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lt2"/>
              </a:solidFill>
              <a:latin typeface="Lustria"/>
              <a:ea typeface="Lustria"/>
              <a:cs typeface="Lustria"/>
              <a:sym typeface="Lustria"/>
            </a:endParaRPr>
          </a:p>
        </p:txBody>
      </p:sp>
      <p:pic>
        <p:nvPicPr>
          <p:cNvPr id="243" name="Google Shape;243;g2e72ef00e50_0_120"/>
          <p:cNvPicPr preferRelativeResize="0"/>
          <p:nvPr/>
        </p:nvPicPr>
        <p:blipFill>
          <a:blip r:embed="rId3">
            <a:alphaModFix/>
          </a:blip>
          <a:stretch>
            <a:fillRect/>
          </a:stretch>
        </p:blipFill>
        <p:spPr>
          <a:xfrm>
            <a:off x="6857496" y="4222313"/>
            <a:ext cx="994500" cy="1879876"/>
          </a:xfrm>
          <a:prstGeom prst="rect">
            <a:avLst/>
          </a:prstGeom>
          <a:noFill/>
          <a:ln>
            <a:noFill/>
          </a:ln>
        </p:spPr>
      </p:pic>
      <p:sp>
        <p:nvSpPr>
          <p:cNvPr id="244" name="Google Shape;244;g2e72ef00e50_0_120"/>
          <p:cNvSpPr txBox="1"/>
          <p:nvPr/>
        </p:nvSpPr>
        <p:spPr>
          <a:xfrm>
            <a:off x="8173350" y="4222325"/>
            <a:ext cx="3730500" cy="20373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Are the road conditions optimal in those areas?</a:t>
            </a:r>
            <a:endParaRPr sz="2000">
              <a:solidFill>
                <a:schemeClr val="lt2"/>
              </a:solidFill>
              <a:latin typeface="Lustria"/>
              <a:ea typeface="Lustria"/>
              <a:cs typeface="Lustria"/>
              <a:sym typeface="Lustria"/>
            </a:endParaRPr>
          </a:p>
          <a:p>
            <a:pPr marL="457200" lvl="0" indent="0" algn="l" rtl="0">
              <a:spcBef>
                <a:spcPts val="0"/>
              </a:spcBef>
              <a:spcAft>
                <a:spcPts val="0"/>
              </a:spcAft>
              <a:buNone/>
            </a:pPr>
            <a:endParaRPr sz="2000">
              <a:solidFill>
                <a:schemeClr val="lt2"/>
              </a:solidFill>
              <a:latin typeface="Lustria"/>
              <a:ea typeface="Lustria"/>
              <a:cs typeface="Lustria"/>
              <a:sym typeface="Lustria"/>
            </a:endParaRPr>
          </a:p>
          <a:p>
            <a:pPr marL="457200" lvl="0" indent="-355600" algn="l" rtl="0">
              <a:spcBef>
                <a:spcPts val="0"/>
              </a:spcBef>
              <a:spcAft>
                <a:spcPts val="0"/>
              </a:spcAft>
              <a:buClr>
                <a:schemeClr val="lt2"/>
              </a:buClr>
              <a:buSzPts val="2000"/>
              <a:buFont typeface="Lustria"/>
              <a:buChar char="●"/>
            </a:pPr>
            <a:r>
              <a:rPr lang="en-US" sz="2000">
                <a:solidFill>
                  <a:schemeClr val="lt2"/>
                </a:solidFill>
                <a:latin typeface="Lustria"/>
                <a:ea typeface="Lustria"/>
                <a:cs typeface="Lustria"/>
                <a:sym typeface="Lustria"/>
              </a:rPr>
              <a:t>The roads have traffic signs and are well-lit?</a:t>
            </a:r>
            <a:endParaRPr sz="2000">
              <a:solidFill>
                <a:schemeClr val="lt2"/>
              </a:solidFill>
              <a:latin typeface="Lustria"/>
              <a:ea typeface="Lustria"/>
              <a:cs typeface="Lustria"/>
              <a:sym typeface="Lustria"/>
            </a:endParaRPr>
          </a:p>
        </p:txBody>
      </p:sp>
      <p:sp>
        <p:nvSpPr>
          <p:cNvPr id="245" name="Google Shape;245;g2e72ef00e50_0_120"/>
          <p:cNvSpPr/>
          <p:nvPr/>
        </p:nvSpPr>
        <p:spPr>
          <a:xfrm>
            <a:off x="1083800" y="2030250"/>
            <a:ext cx="5200500" cy="146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dirty="0">
                <a:latin typeface="Lustria"/>
                <a:ea typeface="Lustria"/>
                <a:cs typeface="Lustria"/>
                <a:sym typeface="Lustria"/>
              </a:rPr>
              <a:t>We could explore the reasons behind why car thefts are occurring more in certain </a:t>
            </a:r>
            <a:r>
              <a:rPr lang="en-US" sz="2000" dirty="0" err="1">
                <a:latin typeface="Lustria"/>
                <a:ea typeface="Lustria"/>
                <a:cs typeface="Lustria"/>
                <a:sym typeface="Lustria"/>
              </a:rPr>
              <a:t>neighbourhoods</a:t>
            </a:r>
            <a:r>
              <a:rPr lang="en-US" sz="2000" dirty="0">
                <a:latin typeface="Lustria"/>
                <a:ea typeface="Lustria"/>
                <a:cs typeface="Lustria"/>
                <a:sym typeface="Lustria"/>
              </a:rPr>
              <a:t> and add this to our visuals</a:t>
            </a:r>
            <a:endParaRPr sz="2000" dirty="0">
              <a:latin typeface="Lustria"/>
              <a:ea typeface="Lustria"/>
              <a:cs typeface="Lustria"/>
              <a:sym typeface="Lustria"/>
            </a:endParaRPr>
          </a:p>
          <a:p>
            <a:pPr marL="0" lvl="0" indent="0" algn="ctr" rtl="0">
              <a:spcBef>
                <a:spcPts val="0"/>
              </a:spcBef>
              <a:spcAft>
                <a:spcPts val="0"/>
              </a:spcAft>
              <a:buNone/>
            </a:pPr>
            <a:endParaRPr dirty="0">
              <a:latin typeface="Lustria"/>
              <a:ea typeface="Lustria"/>
              <a:cs typeface="Lustria"/>
              <a:sym typeface="Lustria"/>
            </a:endParaRPr>
          </a:p>
        </p:txBody>
      </p:sp>
      <p:sp>
        <p:nvSpPr>
          <p:cNvPr id="246" name="Google Shape;246;g2e72ef00e50_0_120"/>
          <p:cNvSpPr/>
          <p:nvPr/>
        </p:nvSpPr>
        <p:spPr>
          <a:xfrm>
            <a:off x="1073275" y="4694825"/>
            <a:ext cx="5200500" cy="109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dk1"/>
                </a:solidFill>
                <a:latin typeface="Lustria"/>
                <a:ea typeface="Lustria"/>
                <a:cs typeface="Lustria"/>
                <a:sym typeface="Lustria"/>
              </a:rPr>
              <a:t>We could explore the reasons behind why some accidents are more likely to occur in certain roads than in others</a:t>
            </a:r>
            <a:endParaRPr sz="2000" dirty="0">
              <a:solidFill>
                <a:schemeClr val="dk1"/>
              </a:solidFill>
              <a:latin typeface="Lustria"/>
              <a:ea typeface="Lustria"/>
              <a:cs typeface="Lustria"/>
              <a:sym typeface="Lustria"/>
            </a:endParaRPr>
          </a:p>
          <a:p>
            <a:pPr marL="0" lvl="0" indent="0" algn="ctr" rtl="0">
              <a:spcBef>
                <a:spcPts val="0"/>
              </a:spcBef>
              <a:spcAft>
                <a:spcPts val="0"/>
              </a:spcAft>
              <a:buNone/>
            </a:pPr>
            <a:endParaRPr dirty="0">
              <a:latin typeface="Lustria"/>
              <a:ea typeface="Lustria"/>
              <a:cs typeface="Lustria"/>
              <a:sym typeface="Lustria"/>
            </a:endParaRPr>
          </a:p>
        </p:txBody>
      </p:sp>
    </p:spTree>
  </p:cSld>
  <p:clrMapOvr>
    <a:masterClrMapping/>
  </p:clrMapOvr>
</p:sld>
</file>

<file path=ppt/theme/theme1.xml><?xml version="1.0" encoding="utf-8"?>
<a:theme xmlns:a="http://schemas.openxmlformats.org/drawingml/2006/main"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945</Words>
  <Application>Microsoft Office PowerPoint</Application>
  <PresentationFormat>Widescreen</PresentationFormat>
  <Paragraphs>79</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Lustria</vt:lpstr>
      <vt:lpstr>Noto Sans Symbols</vt:lpstr>
      <vt:lpstr>Arial</vt:lpstr>
      <vt:lpstr>Slate</vt:lpstr>
      <vt:lpstr>PROJECT 3 –GROUP 10</vt:lpstr>
      <vt:lpstr>Problem statement</vt:lpstr>
      <vt:lpstr>Target Audience</vt:lpstr>
      <vt:lpstr>Data collection</vt:lpstr>
      <vt:lpstr>How we prepared our project?</vt:lpstr>
      <vt:lpstr>Use cases</vt:lpstr>
      <vt:lpstr>Our Dashboard</vt:lpstr>
      <vt:lpstr>Limitations and Considerations</vt:lpstr>
      <vt:lpstr>Future Work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Diego Alonso</dc:creator>
  <cp:lastModifiedBy>Cadeem Musgrove</cp:lastModifiedBy>
  <cp:revision>9</cp:revision>
  <dcterms:created xsi:type="dcterms:W3CDTF">2024-06-20T22:42:10Z</dcterms:created>
  <dcterms:modified xsi:type="dcterms:W3CDTF">2024-06-24T21:03:44Z</dcterms:modified>
</cp:coreProperties>
</file>